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35"/>
  </p:notesMasterIdLst>
  <p:handoutMasterIdLst>
    <p:handoutMasterId r:id="rId136"/>
  </p:handoutMasterIdLst>
  <p:sldIdLst>
    <p:sldId id="256" r:id="rId5"/>
    <p:sldId id="464" r:id="rId6"/>
    <p:sldId id="465" r:id="rId7"/>
    <p:sldId id="467" r:id="rId8"/>
    <p:sldId id="680" r:id="rId9"/>
    <p:sldId id="688" r:id="rId10"/>
    <p:sldId id="689" r:id="rId11"/>
    <p:sldId id="690" r:id="rId12"/>
    <p:sldId id="691" r:id="rId13"/>
    <p:sldId id="692" r:id="rId14"/>
    <p:sldId id="693" r:id="rId15"/>
    <p:sldId id="687" r:id="rId16"/>
    <p:sldId id="694" r:id="rId17"/>
    <p:sldId id="695" r:id="rId18"/>
    <p:sldId id="696" r:id="rId19"/>
    <p:sldId id="697" r:id="rId20"/>
    <p:sldId id="698" r:id="rId21"/>
    <p:sldId id="699" r:id="rId22"/>
    <p:sldId id="700" r:id="rId23"/>
    <p:sldId id="701" r:id="rId24"/>
    <p:sldId id="702" r:id="rId25"/>
    <p:sldId id="703" r:id="rId26"/>
    <p:sldId id="704" r:id="rId27"/>
    <p:sldId id="705" r:id="rId28"/>
    <p:sldId id="706" r:id="rId29"/>
    <p:sldId id="707" r:id="rId30"/>
    <p:sldId id="709" r:id="rId31"/>
    <p:sldId id="708" r:id="rId32"/>
    <p:sldId id="710" r:id="rId33"/>
    <p:sldId id="711" r:id="rId34"/>
    <p:sldId id="712" r:id="rId35"/>
    <p:sldId id="713" r:id="rId36"/>
    <p:sldId id="714" r:id="rId37"/>
    <p:sldId id="715" r:id="rId38"/>
    <p:sldId id="716" r:id="rId39"/>
    <p:sldId id="717" r:id="rId40"/>
    <p:sldId id="718" r:id="rId41"/>
    <p:sldId id="719" r:id="rId42"/>
    <p:sldId id="720" r:id="rId43"/>
    <p:sldId id="721" r:id="rId44"/>
    <p:sldId id="722" r:id="rId45"/>
    <p:sldId id="723" r:id="rId46"/>
    <p:sldId id="724" r:id="rId47"/>
    <p:sldId id="725" r:id="rId48"/>
    <p:sldId id="726" r:id="rId49"/>
    <p:sldId id="727" r:id="rId50"/>
    <p:sldId id="728" r:id="rId51"/>
    <p:sldId id="729" r:id="rId52"/>
    <p:sldId id="730" r:id="rId53"/>
    <p:sldId id="731" r:id="rId54"/>
    <p:sldId id="732" r:id="rId55"/>
    <p:sldId id="733" r:id="rId56"/>
    <p:sldId id="734" r:id="rId57"/>
    <p:sldId id="735" r:id="rId58"/>
    <p:sldId id="736" r:id="rId59"/>
    <p:sldId id="737" r:id="rId60"/>
    <p:sldId id="738" r:id="rId61"/>
    <p:sldId id="739" r:id="rId62"/>
    <p:sldId id="740" r:id="rId63"/>
    <p:sldId id="741" r:id="rId64"/>
    <p:sldId id="742" r:id="rId65"/>
    <p:sldId id="743" r:id="rId66"/>
    <p:sldId id="744" r:id="rId67"/>
    <p:sldId id="745"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6" r:id="rId99"/>
    <p:sldId id="777" r:id="rId100"/>
    <p:sldId id="778" r:id="rId101"/>
    <p:sldId id="779" r:id="rId102"/>
    <p:sldId id="780" r:id="rId103"/>
    <p:sldId id="781" r:id="rId104"/>
    <p:sldId id="782" r:id="rId105"/>
    <p:sldId id="783" r:id="rId106"/>
    <p:sldId id="784" r:id="rId107"/>
    <p:sldId id="785" r:id="rId108"/>
    <p:sldId id="786" r:id="rId109"/>
    <p:sldId id="787" r:id="rId110"/>
    <p:sldId id="788" r:id="rId111"/>
    <p:sldId id="789" r:id="rId112"/>
    <p:sldId id="790" r:id="rId113"/>
    <p:sldId id="791" r:id="rId114"/>
    <p:sldId id="792" r:id="rId115"/>
    <p:sldId id="793" r:id="rId116"/>
    <p:sldId id="794" r:id="rId117"/>
    <p:sldId id="795" r:id="rId118"/>
    <p:sldId id="796" r:id="rId119"/>
    <p:sldId id="797" r:id="rId120"/>
    <p:sldId id="798" r:id="rId121"/>
    <p:sldId id="799" r:id="rId122"/>
    <p:sldId id="800" r:id="rId123"/>
    <p:sldId id="801" r:id="rId124"/>
    <p:sldId id="802" r:id="rId125"/>
    <p:sldId id="803" r:id="rId126"/>
    <p:sldId id="804" r:id="rId127"/>
    <p:sldId id="805" r:id="rId128"/>
    <p:sldId id="806" r:id="rId129"/>
    <p:sldId id="807" r:id="rId130"/>
    <p:sldId id="808" r:id="rId131"/>
    <p:sldId id="809" r:id="rId132"/>
    <p:sldId id="810" r:id="rId133"/>
    <p:sldId id="811" r:id="rId134"/>
  </p:sldIdLst>
  <p:sldSz cx="9144000" cy="6858000" type="screen4x3"/>
  <p:notesSz cx="9928225" cy="6797675"/>
  <p:custDataLst>
    <p:tags r:id="rId1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AE5"/>
    <a:srgbClr val="E8F5FD"/>
    <a:srgbClr val="FCF0E0"/>
    <a:srgbClr val="FEF1E1"/>
    <a:srgbClr val="FFE48F"/>
    <a:srgbClr val="E9F7FA"/>
    <a:srgbClr val="B9CDE5"/>
    <a:srgbClr val="EEF4FA"/>
    <a:srgbClr val="68BCE1"/>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4" autoAdjust="0"/>
    <p:restoredTop sz="95141" autoAdjust="0"/>
  </p:normalViewPr>
  <p:slideViewPr>
    <p:cSldViewPr>
      <p:cViewPr varScale="1">
        <p:scale>
          <a:sx n="82" d="100"/>
          <a:sy n="82" d="100"/>
        </p:scale>
        <p:origin x="960"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commentAuthors" Target="commen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01/10/2018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10/1/2018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7034488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41106005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32867566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42602584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36743669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25089040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27471954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21756800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24070173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14253665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345684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5097228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8879775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5049539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23529538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22201045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13064687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30171472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22850991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39059924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39329820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148645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362477478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28611654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381210053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14498461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8950042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125</a:t>
            </a:fld>
            <a:endParaRPr lang="en-GB" dirty="0"/>
          </a:p>
        </p:txBody>
      </p:sp>
    </p:spTree>
    <p:extLst>
      <p:ext uri="{BB962C8B-B14F-4D97-AF65-F5344CB8AC3E}">
        <p14:creationId xmlns:p14="http://schemas.microsoft.com/office/powerpoint/2010/main" val="12655885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126</a:t>
            </a:fld>
            <a:endParaRPr lang="en-GB" dirty="0"/>
          </a:p>
        </p:txBody>
      </p:sp>
    </p:spTree>
    <p:extLst>
      <p:ext uri="{BB962C8B-B14F-4D97-AF65-F5344CB8AC3E}">
        <p14:creationId xmlns:p14="http://schemas.microsoft.com/office/powerpoint/2010/main" val="425902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127</a:t>
            </a:fld>
            <a:endParaRPr lang="en-GB" dirty="0"/>
          </a:p>
        </p:txBody>
      </p:sp>
    </p:spTree>
    <p:extLst>
      <p:ext uri="{BB962C8B-B14F-4D97-AF65-F5344CB8AC3E}">
        <p14:creationId xmlns:p14="http://schemas.microsoft.com/office/powerpoint/2010/main" val="19844424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128</a:t>
            </a:fld>
            <a:endParaRPr lang="en-GB" dirty="0"/>
          </a:p>
        </p:txBody>
      </p:sp>
    </p:spTree>
    <p:extLst>
      <p:ext uri="{BB962C8B-B14F-4D97-AF65-F5344CB8AC3E}">
        <p14:creationId xmlns:p14="http://schemas.microsoft.com/office/powerpoint/2010/main" val="35805708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129</a:t>
            </a:fld>
            <a:endParaRPr lang="en-GB" dirty="0"/>
          </a:p>
        </p:txBody>
      </p:sp>
    </p:spTree>
    <p:extLst>
      <p:ext uri="{BB962C8B-B14F-4D97-AF65-F5344CB8AC3E}">
        <p14:creationId xmlns:p14="http://schemas.microsoft.com/office/powerpoint/2010/main" val="271139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50274823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130</a:t>
            </a:fld>
            <a:endParaRPr lang="en-GB" dirty="0"/>
          </a:p>
        </p:txBody>
      </p:sp>
    </p:spTree>
    <p:extLst>
      <p:ext uri="{BB962C8B-B14F-4D97-AF65-F5344CB8AC3E}">
        <p14:creationId xmlns:p14="http://schemas.microsoft.com/office/powerpoint/2010/main" val="9599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85082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01995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10341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59712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3656356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8992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15691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122114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72740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654817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69564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1529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1982200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3002438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18800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6553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399130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402126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573771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2817550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3444286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4080045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22322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3720509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580656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37845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1106730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10552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1436102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110573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141847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1936115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851280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1667453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1206100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128407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2527764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575162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2633294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32789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4117930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4294581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3650881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375643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1712388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40147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208360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14771950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2001207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2286119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3898230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42385315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35398579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3636976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4005177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22412909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411258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16063117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16765249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11110635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3168998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9979908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3338187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6712706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2658477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41538225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10797231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35593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9292726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9661363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8031289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18205532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11116846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18687941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9394591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27817155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8132177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5580433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25027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4090383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36341715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13620684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38518608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13071355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33740975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3330977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14778440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19924689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39081609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427585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62.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9.xml"/><Relationship Id="rId5" Type="http://schemas.openxmlformats.org/officeDocument/2006/relationships/slide" Target="../slides/slide35.xml"/><Relationship Id="rId4" Type="http://schemas.openxmlformats.org/officeDocument/2006/relationships/slide" Target="../slides/slide22.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62.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9.xml"/><Relationship Id="rId5" Type="http://schemas.openxmlformats.org/officeDocument/2006/relationships/slide" Target="../slides/slide35.xml"/><Relationship Id="rId4" Type="http://schemas.openxmlformats.org/officeDocument/2006/relationships/slide" Target="../slides/slide22.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62.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9.xml"/><Relationship Id="rId5" Type="http://schemas.openxmlformats.org/officeDocument/2006/relationships/slide" Target="../slides/slide35.xml"/><Relationship Id="rId4" Type="http://schemas.openxmlformats.org/officeDocument/2006/relationships/slide" Target="../slides/slide22.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62.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9.xml"/><Relationship Id="rId5" Type="http://schemas.openxmlformats.org/officeDocument/2006/relationships/slide" Target="../slides/slide35.xml"/><Relationship Id="rId4" Type="http://schemas.openxmlformats.org/officeDocument/2006/relationships/slide" Target="../slides/slide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1" name="Round Same Side Corner Rectangle 20">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22" name="Round Same Side Corner Rectangle 21">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23" name="Round Same Side Corner Rectangle 22">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24" name="Round Same Side Corner Rectangle 23">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7" name="Round Same Side Corner Rectangle 26">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0" name="Round Same Side Corner Rectangle 19">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1" name="Round Same Side Corner Rectangle 20">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24.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122.png"/><Relationship Id="rId4" Type="http://schemas.openxmlformats.org/officeDocument/2006/relationships/image" Target="../media/image121.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4.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24.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26.png"/><Relationship Id="rId4" Type="http://schemas.openxmlformats.org/officeDocument/2006/relationships/image" Target="../media/image125.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27.png"/><Relationship Id="rId4" Type="http://schemas.openxmlformats.org/officeDocument/2006/relationships/image" Target="../media/image1190.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5" Type="http://schemas.openxmlformats.org/officeDocument/2006/relationships/image" Target="../media/image128.png"/><Relationship Id="rId4" Type="http://schemas.openxmlformats.org/officeDocument/2006/relationships/image" Target="../media/image24.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29.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30.png"/><Relationship Id="rId4" Type="http://schemas.openxmlformats.org/officeDocument/2006/relationships/image" Target="../media/image1230.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image" Target="../media/image131.png"/><Relationship Id="rId4" Type="http://schemas.openxmlformats.org/officeDocument/2006/relationships/image" Target="../media/image29.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81.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 Id="rId5" Type="http://schemas.openxmlformats.org/officeDocument/2006/relationships/image" Target="../media/image133.png"/><Relationship Id="rId4" Type="http://schemas.openxmlformats.org/officeDocument/2006/relationships/image" Target="../media/image81.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 Id="rId5" Type="http://schemas.openxmlformats.org/officeDocument/2006/relationships/image" Target="../media/image134.png"/><Relationship Id="rId4" Type="http://schemas.openxmlformats.org/officeDocument/2006/relationships/image" Target="../media/image37.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3.xml"/><Relationship Id="rId5" Type="http://schemas.openxmlformats.org/officeDocument/2006/relationships/image" Target="../media/image135.png"/><Relationship Id="rId4" Type="http://schemas.openxmlformats.org/officeDocument/2006/relationships/image" Target="../media/image37.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38.png"/><Relationship Id="rId2" Type="http://schemas.openxmlformats.org/officeDocument/2006/relationships/notesSlide" Target="../notesSlides/notesSlide115.xml"/><Relationship Id="rId1" Type="http://schemas.openxmlformats.org/officeDocument/2006/relationships/slideLayout" Target="../slideLayouts/slideLayout4.xml"/><Relationship Id="rId6" Type="http://schemas.openxmlformats.org/officeDocument/2006/relationships/image" Target="../media/image137.png"/><Relationship Id="rId5" Type="http://schemas.openxmlformats.org/officeDocument/2006/relationships/image" Target="../media/image37.png"/><Relationship Id="rId4" Type="http://schemas.openxmlformats.org/officeDocument/2006/relationships/image" Target="../media/image136.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6.xml"/><Relationship Id="rId1" Type="http://schemas.openxmlformats.org/officeDocument/2006/relationships/slideLayout" Target="../slideLayouts/slideLayout3.xml"/><Relationship Id="rId5" Type="http://schemas.openxmlformats.org/officeDocument/2006/relationships/image" Target="../media/image139.png"/><Relationship Id="rId4" Type="http://schemas.openxmlformats.org/officeDocument/2006/relationships/image" Target="../media/image37.png"/></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140.png"/><Relationship Id="rId4" Type="http://schemas.openxmlformats.org/officeDocument/2006/relationships/image" Target="../media/image37.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141.png"/><Relationship Id="rId4" Type="http://schemas.openxmlformats.org/officeDocument/2006/relationships/image" Target="../media/image37.png"/></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1.xml"/><Relationship Id="rId1" Type="http://schemas.openxmlformats.org/officeDocument/2006/relationships/slideLayout" Target="../slideLayouts/slideLayout4.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49.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4.xml"/><Relationship Id="rId5" Type="http://schemas.openxmlformats.org/officeDocument/2006/relationships/image" Target="../media/image144.png"/><Relationship Id="rId4" Type="http://schemas.openxmlformats.org/officeDocument/2006/relationships/image" Target="../media/image24.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24.png"/></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24.png"/></Relationships>
</file>

<file path=ppt/slides/_rels/slide1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5" Type="http://schemas.openxmlformats.org/officeDocument/2006/relationships/image" Target="../media/image148.png"/><Relationship Id="rId4" Type="http://schemas.openxmlformats.org/officeDocument/2006/relationships/image" Target="../media/image24.png"/></Relationships>
</file>

<file path=ppt/slides/_rels/slide1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149.png"/></Relationships>
</file>

<file path=ppt/slides/_rels/slide1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52.png"/><Relationship Id="rId2" Type="http://schemas.openxmlformats.org/officeDocument/2006/relationships/notesSlide" Target="../notesSlides/notesSlide127.xml"/><Relationship Id="rId1" Type="http://schemas.openxmlformats.org/officeDocument/2006/relationships/slideLayout" Target="../slideLayouts/slideLayout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37.png"/></Relationships>
</file>

<file path=ppt/slides/_rels/slide1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8.xml"/><Relationship Id="rId1" Type="http://schemas.openxmlformats.org/officeDocument/2006/relationships/slideLayout" Target="../slideLayouts/slideLayout3.xml"/><Relationship Id="rId5" Type="http://schemas.openxmlformats.org/officeDocument/2006/relationships/image" Target="../media/image153.png"/><Relationship Id="rId4" Type="http://schemas.openxmlformats.org/officeDocument/2006/relationships/image" Target="../media/image37.png"/></Relationships>
</file>

<file path=ppt/slides/_rels/slide1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9.xml"/><Relationship Id="rId1" Type="http://schemas.openxmlformats.org/officeDocument/2006/relationships/slideLayout" Target="../slideLayouts/slideLayout3.xml"/><Relationship Id="rId4" Type="http://schemas.openxmlformats.org/officeDocument/2006/relationships/image" Target="../media/image154.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0.xml"/><Relationship Id="rId1" Type="http://schemas.openxmlformats.org/officeDocument/2006/relationships/slideLayout" Target="../slideLayouts/slideLayout4.xml"/><Relationship Id="rId4" Type="http://schemas.openxmlformats.org/officeDocument/2006/relationships/image" Target="../media/image155.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20.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30.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CiDA%20-%20Unit%2002%20-%20LO1%20-%20Getting%20Organised.pptx" TargetMode="External"/><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0.png"/><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30.png"/><Relationship Id="rId4" Type="http://schemas.openxmlformats.org/officeDocument/2006/relationships/image" Target="../media/image520.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49.png"/><Relationship Id="rId4" Type="http://schemas.openxmlformats.org/officeDocument/2006/relationships/image" Target="../media/image560.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00.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82.jpeg"/><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29.png"/><Relationship Id="rId4" Type="http://schemas.openxmlformats.org/officeDocument/2006/relationships/image" Target="../media/image760.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10.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860.png"/></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890.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00.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97.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00.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image" Target="../media/image101.png"/><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02.png"/><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03.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04.png"/><Relationship Id="rId4" Type="http://schemas.openxmlformats.org/officeDocument/2006/relationships/image" Target="../media/image29.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image" Target="../media/image105.png"/><Relationship Id="rId4" Type="http://schemas.openxmlformats.org/officeDocument/2006/relationships/image" Target="../media/image22.png"/></Relationships>
</file>

<file path=ppt/slides/_rels/slide9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hyperlink" Target="CiDA%20-%20Unit%2002%20-%20LO1%20-%20Getting%20Organised.pptx" TargetMode="External"/><Relationship Id="rId7" Type="http://schemas.openxmlformats.org/officeDocument/2006/relationships/image" Target="../media/image108.png"/><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2.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22.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22.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13.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14.png"/></Relationships>
</file>

<file path=ppt/slides/_rels/slide9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hyperlink" Target="CiDA%20-%20Unit%2002%20-%20LO1%20-%20Getting%20Organised.pptx" TargetMode="External"/><Relationship Id="rId7" Type="http://schemas.openxmlformats.org/officeDocument/2006/relationships/image" Target="../media/image1080.png"/><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1070.png"/><Relationship Id="rId5" Type="http://schemas.openxmlformats.org/officeDocument/2006/relationships/image" Target="../media/image1060.png"/><Relationship Id="rId4" Type="http://schemas.openxmlformats.org/officeDocument/2006/relationships/image" Target="../media/image24.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9.png"/><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17.png"/><Relationship Id="rId4" Type="http://schemas.openxmlformats.org/officeDocument/2006/relationships/image" Target="../media/image116.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18.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5" Type="http://schemas.openxmlformats.org/officeDocument/2006/relationships/image" Target="../media/image11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177584" y="5322220"/>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200"/>
              </a:lnSpc>
            </a:pP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12 </a:t>
            </a:r>
            <a:r>
              <a:rPr lang="en-US"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Similarity and Congruence</a:t>
            </a:r>
            <a:endParaRPr lang="en-GB"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6" name="Group 5"/>
          <p:cNvGrpSpPr/>
          <p:nvPr/>
        </p:nvGrpSpPr>
        <p:grpSpPr>
          <a:xfrm>
            <a:off x="107504" y="1916832"/>
            <a:ext cx="8928992" cy="3188236"/>
            <a:chOff x="107504" y="1916832"/>
            <a:chExt cx="8928992" cy="3188236"/>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5615" y="1916832"/>
              <a:ext cx="7920881" cy="3188236"/>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07504" y="1916832"/>
              <a:ext cx="1475200" cy="2160240"/>
            </a:xfrm>
            <a:prstGeom prst="rect">
              <a:avLst/>
            </a:prstGeom>
          </p:spPr>
        </p:pic>
        <p:sp>
          <p:nvSpPr>
            <p:cNvPr id="10" name="Rectangle 9"/>
            <p:cNvSpPr/>
            <p:nvPr/>
          </p:nvSpPr>
          <p:spPr>
            <a:xfrm>
              <a:off x="107504" y="4046808"/>
              <a:ext cx="5040560" cy="966368"/>
            </a:xfrm>
            <a:prstGeom prst="rect">
              <a:avLst/>
            </a:prstGeom>
            <a:solidFill>
              <a:schemeClr val="bg1"/>
            </a:solidFill>
          </p:spPr>
          <p:txBody>
            <a:bodyPr wrap="square">
              <a:spAutoFit/>
            </a:bodyPr>
            <a:lstStyle/>
            <a:p>
              <a:r>
                <a:rPr lang="en-US" sz="1500" dirty="0"/>
                <a:t>Many designs use congruent and similar shapes. The designer can draw the shape once and then copy (or enlarge and copy) to complete the design. What congruent and similar shapes can you see in this design?</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5256584" cy="5693866"/>
          </a:xfrm>
          <a:prstGeom prst="rect">
            <a:avLst/>
          </a:prstGeom>
        </p:spPr>
        <p:txBody>
          <a:bodyPr wrap="square">
            <a:spAutoFit/>
          </a:bodyPr>
          <a:lstStyle/>
          <a:p>
            <a:pPr marL="514350" indent="-514350">
              <a:buClr>
                <a:srgbClr val="C00000"/>
              </a:buClr>
              <a:buFont typeface="+mj-lt"/>
              <a:buAutoNum type="arabicPeriod" startAt="9"/>
              <a:tabLst>
                <a:tab pos="1079500" algn="l"/>
                <a:tab pos="2743200" algn="l"/>
              </a:tabLst>
            </a:pPr>
            <a:r>
              <a:rPr lang="en-US" sz="2800" dirty="0">
                <a:latin typeface="Arial" panose="020B0604020202020204" pitchFamily="34" charset="0"/>
                <a:cs typeface="Arial" panose="020B0604020202020204" pitchFamily="34" charset="0"/>
              </a:rPr>
              <a:t>Construct this triangle</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a:buClr>
                <a:srgbClr val="C00000"/>
              </a:buClr>
              <a:tabLst>
                <a:tab pos="1079500" algn="l"/>
                <a:tab pos="2743200" algn="l"/>
              </a:tabLst>
            </a:pPr>
            <a:r>
              <a:rPr lang="en-US" sz="2800" b="1" dirty="0">
                <a:solidFill>
                  <a:srgbClr val="C00000"/>
                </a:solidFill>
                <a:latin typeface="Arial" panose="020B0604020202020204" pitchFamily="34" charset="0"/>
                <a:cs typeface="Arial" panose="020B0604020202020204" pitchFamily="34" charset="0"/>
              </a:rPr>
              <a:t>* Challenge</a:t>
            </a:r>
          </a:p>
          <a:p>
            <a:pPr marL="514350" indent="-514350">
              <a:buClr>
                <a:srgbClr val="C00000"/>
              </a:buClr>
              <a:buFont typeface="+mj-lt"/>
              <a:buAutoNum type="arabicPeriod" startAt="11"/>
              <a:tabLst>
                <a:tab pos="1079500" algn="l"/>
                <a:tab pos="2743200" algn="l"/>
              </a:tabLst>
            </a:pP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are two possible triangles </a:t>
            </a:r>
            <a:r>
              <a:rPr lang="en-US" sz="2800" i="1" dirty="0" smtClean="0">
                <a:latin typeface="Arial" panose="020B0604020202020204" pitchFamily="34" charset="0"/>
                <a:cs typeface="Arial" panose="020B0604020202020204" pitchFamily="34" charset="0"/>
              </a:rPr>
              <a:t>ABC</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where </a:t>
            </a:r>
            <a:r>
              <a:rPr lang="en-US" sz="2800" i="1" dirty="0" smtClean="0">
                <a:latin typeface="Arial" panose="020B0604020202020204" pitchFamily="34" charset="0"/>
                <a:cs typeface="Arial" panose="020B0604020202020204" pitchFamily="34" charset="0"/>
              </a:rPr>
              <a:t>AB</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16cm, </a:t>
            </a:r>
            <a:r>
              <a:rPr lang="en-US" sz="2800" i="1" dirty="0">
                <a:latin typeface="Arial" panose="020B0604020202020204" pitchFamily="34" charset="0"/>
                <a:cs typeface="Arial" panose="020B0604020202020204" pitchFamily="34" charset="0"/>
              </a:rPr>
              <a:t>BC</a:t>
            </a:r>
            <a:r>
              <a:rPr lang="en-US" sz="2800" dirty="0">
                <a:latin typeface="Arial" panose="020B0604020202020204" pitchFamily="34" charset="0"/>
                <a:cs typeface="Arial" panose="020B0604020202020204" pitchFamily="34" charset="0"/>
              </a:rPr>
              <a:t>= 10cm and angle </a:t>
            </a:r>
            <a:r>
              <a:rPr lang="en-US" sz="2800" i="1" dirty="0">
                <a:latin typeface="Arial" panose="020B0604020202020204" pitchFamily="34" charset="0"/>
                <a:cs typeface="Arial" panose="020B0604020202020204" pitchFamily="34" charset="0"/>
              </a:rPr>
              <a:t>CAB</a:t>
            </a:r>
            <a:r>
              <a:rPr lang="en-US" sz="2800" dirty="0">
                <a:latin typeface="Arial" panose="020B0604020202020204" pitchFamily="34" charset="0"/>
                <a:cs typeface="Arial" panose="020B0604020202020204" pitchFamily="34" charset="0"/>
              </a:rPr>
              <a:t> = 40°. Construct them accurately.</a:t>
            </a:r>
            <a:endParaRPr lang="pl-PL"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658" y="1772816"/>
            <a:ext cx="4580414" cy="2185039"/>
          </a:xfrm>
          <a:prstGeom prst="rect">
            <a:avLst/>
          </a:prstGeom>
        </p:spPr>
      </p:pic>
    </p:spTree>
    <p:extLst>
      <p:ext uri="{BB962C8B-B14F-4D97-AF65-F5344CB8AC3E}">
        <p14:creationId xmlns:p14="http://schemas.microsoft.com/office/powerpoint/2010/main" val="2050891390"/>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388</a:t>
            </a:r>
            <a:endParaRPr lang="en-GB" sz="1400" b="1" dirty="0">
              <a:latin typeface="Calibri" panose="020F0502020204030204" pitchFamily="34" charset="0"/>
            </a:endParaRPr>
          </a:p>
        </p:txBody>
      </p:sp>
      <p:sp>
        <p:nvSpPr>
          <p:cNvPr id="3" name="Rectangle 2"/>
          <p:cNvSpPr/>
          <p:nvPr/>
        </p:nvSpPr>
        <p:spPr>
          <a:xfrm>
            <a:off x="251520" y="1196752"/>
            <a:ext cx="5256584" cy="3323987"/>
          </a:xfrm>
          <a:prstGeom prst="rect">
            <a:avLst/>
          </a:prstGeom>
        </p:spPr>
        <p:txBody>
          <a:bodyPr wrap="square">
            <a:spAutoFit/>
          </a:bodyPr>
          <a:lstStyle/>
          <a:p>
            <a:pPr marL="457200" indent="-457200">
              <a:buClr>
                <a:srgbClr val="C00000"/>
              </a:buClr>
              <a:buFont typeface="+mj-lt"/>
              <a:buAutoNum type="arabicPeriod" startAt="7"/>
              <a:tabLst>
                <a:tab pos="800100" algn="l"/>
                <a:tab pos="2743200" algn="l"/>
              </a:tabLst>
            </a:pPr>
            <a:r>
              <a:rPr lang="en-US" sz="2100" dirty="0" smtClean="0">
                <a:solidFill>
                  <a:srgbClr val="C00000"/>
                </a:solidFill>
                <a:latin typeface="Arial" panose="020B0604020202020204" pitchFamily="34" charset="0"/>
                <a:cs typeface="Arial" panose="020B0604020202020204" pitchFamily="34" charset="0"/>
              </a:rPr>
              <a:t>a.</a:t>
            </a:r>
            <a:r>
              <a:rPr lang="en-US" sz="2100" dirty="0" smtClean="0">
                <a:latin typeface="Arial" panose="020B0604020202020204" pitchFamily="34" charset="0"/>
                <a:cs typeface="Arial" panose="020B0604020202020204" pitchFamily="34" charset="0"/>
              </a:rPr>
              <a:t> 	Sketch </a:t>
            </a:r>
            <a:r>
              <a:rPr lang="en-US" sz="2100" dirty="0">
                <a:latin typeface="Arial" panose="020B0604020202020204" pitchFamily="34" charset="0"/>
                <a:cs typeface="Arial" panose="020B0604020202020204" pitchFamily="34" charset="0"/>
              </a:rPr>
              <a:t>the </a:t>
            </a:r>
            <a:r>
              <a:rPr lang="en-US" sz="2100" dirty="0" smtClean="0">
                <a:latin typeface="Arial" panose="020B0604020202020204" pitchFamily="34" charset="0"/>
                <a:cs typeface="Arial" panose="020B0604020202020204" pitchFamily="34" charset="0"/>
              </a:rPr>
              <a:t>diagram. Mark </a:t>
            </a:r>
            <a:r>
              <a:rPr lang="en-US" sz="2100" dirty="0">
                <a:latin typeface="Arial" panose="020B0604020202020204" pitchFamily="34" charset="0"/>
                <a:cs typeface="Arial" panose="020B0604020202020204" pitchFamily="34" charset="0"/>
              </a:rPr>
              <a:t>all the </a:t>
            </a:r>
            <a:r>
              <a:rPr lang="en-US" sz="2100" dirty="0" smtClean="0">
                <a:latin typeface="Arial" panose="020B0604020202020204" pitchFamily="34" charset="0"/>
                <a:cs typeface="Arial" panose="020B0604020202020204" pitchFamily="34" charset="0"/>
              </a:rPr>
              <a:t>	angles </a:t>
            </a:r>
            <a:r>
              <a:rPr lang="en-US" sz="2100" dirty="0">
                <a:latin typeface="Arial" panose="020B0604020202020204" pitchFamily="34" charset="0"/>
                <a:cs typeface="Arial" panose="020B0604020202020204" pitchFamily="34" charset="0"/>
              </a:rPr>
              <a:t>that are the </a:t>
            </a:r>
            <a:r>
              <a:rPr lang="en-US" sz="2100" dirty="0" smtClean="0">
                <a:latin typeface="Arial" panose="020B0604020202020204" pitchFamily="34" charset="0"/>
                <a:cs typeface="Arial" panose="020B0604020202020204" pitchFamily="34" charset="0"/>
              </a:rPr>
              <a:t>same.</a:t>
            </a:r>
          </a:p>
          <a:p>
            <a:pPr marL="800100" lvl="1" indent="-342900">
              <a:buClr>
                <a:srgbClr val="C00000"/>
              </a:buClr>
              <a:buFont typeface="+mj-lt"/>
              <a:buAutoNum type="alphaLcPeriod" startAt="2"/>
              <a:tabLst>
                <a:tab pos="2743200" algn="l"/>
              </a:tabLst>
            </a:pPr>
            <a:r>
              <a:rPr lang="en-US" sz="2100" dirty="0">
                <a:latin typeface="Arial" panose="020B0604020202020204" pitchFamily="34" charset="0"/>
                <a:cs typeface="Arial" panose="020B0604020202020204" pitchFamily="34" charset="0"/>
              </a:rPr>
              <a:t>Prove that triangles </a:t>
            </a:r>
            <a:r>
              <a:rPr lang="en-US" sz="2100" i="1" dirty="0">
                <a:latin typeface="Arial" panose="020B0604020202020204" pitchFamily="34" charset="0"/>
                <a:cs typeface="Arial" panose="020B0604020202020204" pitchFamily="34" charset="0"/>
              </a:rPr>
              <a:t>ABC </a:t>
            </a:r>
            <a:r>
              <a:rPr lang="en-US" sz="2100" dirty="0">
                <a:latin typeface="Arial" panose="020B0604020202020204" pitchFamily="34" charset="0"/>
                <a:cs typeface="Arial" panose="020B0604020202020204" pitchFamily="34" charset="0"/>
              </a:rPr>
              <a:t>and </a:t>
            </a:r>
            <a:r>
              <a:rPr lang="en-US" sz="2100" i="1" dirty="0">
                <a:latin typeface="Arial" panose="020B0604020202020204" pitchFamily="34" charset="0"/>
                <a:cs typeface="Arial" panose="020B0604020202020204" pitchFamily="34" charset="0"/>
              </a:rPr>
              <a:t>ADE </a:t>
            </a:r>
            <a:r>
              <a:rPr lang="en-US" sz="2100" dirty="0">
                <a:latin typeface="Arial" panose="020B0604020202020204" pitchFamily="34" charset="0"/>
                <a:cs typeface="Arial" panose="020B0604020202020204" pitchFamily="34" charset="0"/>
              </a:rPr>
              <a:t>are similar</a:t>
            </a:r>
            <a:r>
              <a:rPr lang="en-US" sz="2100" dirty="0" smtClean="0">
                <a:latin typeface="Arial" panose="020B0604020202020204" pitchFamily="34" charset="0"/>
                <a:cs typeface="Arial" panose="020B0604020202020204" pitchFamily="34" charset="0"/>
              </a:rPr>
              <a:t>.</a:t>
            </a:r>
          </a:p>
          <a:p>
            <a:pPr marL="800100" lvl="1" indent="-342900">
              <a:buClr>
                <a:srgbClr val="C00000"/>
              </a:buClr>
              <a:buFont typeface="+mj-lt"/>
              <a:buAutoNum type="alphaLcPeriod" startAt="2"/>
              <a:tabLst>
                <a:tab pos="2743200" algn="l"/>
              </a:tabLst>
            </a:pPr>
            <a:r>
              <a:rPr lang="en-US" sz="2100" dirty="0">
                <a:latin typeface="Arial" panose="020B0604020202020204" pitchFamily="34" charset="0"/>
                <a:cs typeface="Arial" panose="020B0604020202020204" pitchFamily="34" charset="0"/>
              </a:rPr>
              <a:t>Trace the small and the large triangle. Sketch them beside each </a:t>
            </a:r>
            <a:r>
              <a:rPr lang="en-US" sz="2100" dirty="0" smtClean="0">
                <a:latin typeface="Arial" panose="020B0604020202020204" pitchFamily="34" charset="0"/>
                <a:cs typeface="Arial" panose="020B0604020202020204" pitchFamily="34" charset="0"/>
              </a:rPr>
              <a:t>other. Label </a:t>
            </a:r>
            <a:r>
              <a:rPr lang="en-US" sz="2100" dirty="0">
                <a:latin typeface="Arial" panose="020B0604020202020204" pitchFamily="34" charset="0"/>
                <a:cs typeface="Arial" panose="020B0604020202020204" pitchFamily="34" charset="0"/>
              </a:rPr>
              <a:t>the lengths of the sides you know,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startAt="2"/>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scale factor and missing lengths.</a:t>
            </a:r>
            <a:endParaRPr lang="pl-PL" sz="21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425" y="1268760"/>
            <a:ext cx="600039" cy="600039"/>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472" y="4539020"/>
            <a:ext cx="3579373" cy="2058332"/>
          </a:xfrm>
          <a:prstGeom prst="rect">
            <a:avLst/>
          </a:prstGeom>
        </p:spPr>
      </p:pic>
      <p:sp>
        <p:nvSpPr>
          <p:cNvPr id="8" name="Rectangle 7"/>
          <p:cNvSpPr/>
          <p:nvPr/>
        </p:nvSpPr>
        <p:spPr>
          <a:xfrm flipH="1">
            <a:off x="3858796" y="4966136"/>
            <a:ext cx="1649307"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Use the parallel lines to find equal angles.</a:t>
            </a:r>
          </a:p>
        </p:txBody>
      </p:sp>
      <p:sp>
        <p:nvSpPr>
          <p:cNvPr id="9" name="Rectangle 8"/>
          <p:cNvSpPr/>
          <p:nvPr/>
        </p:nvSpPr>
        <p:spPr>
          <a:xfrm flipH="1">
            <a:off x="5580112" y="4658360"/>
            <a:ext cx="3183968"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Show the triangles have the same angles. For example, angle </a:t>
            </a:r>
            <a:r>
              <a:rPr lang="en-US" sz="2000" i="1" dirty="0">
                <a:solidFill>
                  <a:schemeClr val="tx1"/>
                </a:solidFill>
                <a:latin typeface="Arial" panose="020B0604020202020204" pitchFamily="34" charset="0"/>
                <a:cs typeface="Arial" panose="020B0604020202020204" pitchFamily="34" charset="0"/>
              </a:rPr>
              <a:t>ACB</a:t>
            </a:r>
            <a:r>
              <a:rPr lang="en-US" sz="2000" dirty="0">
                <a:solidFill>
                  <a:schemeClr val="tx1"/>
                </a:solidFill>
                <a:latin typeface="Arial" panose="020B0604020202020204" pitchFamily="34" charset="0"/>
                <a:cs typeface="Arial" panose="020B0604020202020204" pitchFamily="34" charset="0"/>
              </a:rPr>
              <a:t> = angle </a:t>
            </a:r>
            <a:r>
              <a:rPr lang="en-US"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Give reasons for your answers.</a:t>
            </a:r>
          </a:p>
        </p:txBody>
      </p:sp>
    </p:spTree>
    <p:extLst>
      <p:ext uri="{BB962C8B-B14F-4D97-AF65-F5344CB8AC3E}">
        <p14:creationId xmlns:p14="http://schemas.microsoft.com/office/powerpoint/2010/main" val="2540360515"/>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389</a:t>
            </a:r>
            <a:endParaRPr lang="en-GB" sz="1400" b="1" dirty="0">
              <a:latin typeface="Calibri" panose="020F0502020204030204" pitchFamily="34" charset="0"/>
            </a:endParaRPr>
          </a:p>
        </p:txBody>
      </p:sp>
      <p:sp>
        <p:nvSpPr>
          <p:cNvPr id="3" name="Rectangle 2"/>
          <p:cNvSpPr/>
          <p:nvPr/>
        </p:nvSpPr>
        <p:spPr>
          <a:xfrm>
            <a:off x="251520" y="1196752"/>
            <a:ext cx="5256584" cy="5509200"/>
          </a:xfrm>
          <a:prstGeom prst="rect">
            <a:avLst/>
          </a:prstGeom>
        </p:spPr>
        <p:txBody>
          <a:bodyPr wrap="square">
            <a:spAutoFit/>
          </a:bodyPr>
          <a:lstStyle/>
          <a:p>
            <a:pPr marL="457200" indent="-457200">
              <a:buClr>
                <a:srgbClr val="C00000"/>
              </a:buClr>
              <a:buFont typeface="+mj-lt"/>
              <a:buAutoNum type="arabicPeriod" startAt="8"/>
              <a:tabLst>
                <a:tab pos="857250" algn="l"/>
                <a:tab pos="2743200" algn="l"/>
              </a:tabLst>
            </a:pPr>
            <a:r>
              <a:rPr lang="en-US" sz="2200"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a rectangle 2 by 5 on </a:t>
            </a:r>
            <a:r>
              <a:rPr lang="en-US" sz="2200" dirty="0" smtClean="0">
                <a:latin typeface="Arial" panose="020B0604020202020204" pitchFamily="34" charset="0"/>
                <a:cs typeface="Arial" panose="020B0604020202020204" pitchFamily="34" charset="0"/>
              </a:rPr>
              <a:t>	squared paper</a:t>
            </a:r>
            <a:r>
              <a:rPr lang="en-US" sz="2200" dirty="0">
                <a:latin typeface="Arial" panose="020B0604020202020204" pitchFamily="34" charset="0"/>
                <a:cs typeface="Arial" panose="020B0604020202020204" pitchFamily="34" charset="0"/>
              </a:rPr>
              <a:t>. Label it A.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an enlargement of A with scale factor 2. Label it B.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perimeter of A and the perimeter of B.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Copy </a:t>
            </a:r>
            <a:r>
              <a:rPr lang="en-US" sz="2200" dirty="0">
                <a:latin typeface="Arial" panose="020B0604020202020204" pitchFamily="34" charset="0"/>
                <a:cs typeface="Arial" panose="020B0604020202020204" pitchFamily="34" charset="0"/>
              </a:rPr>
              <a:t>and complete these statements: lengths on A: lengths on B, scale factor is 2. perimeter of A: perimeter of B, scale factor is Q.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Enlarge </a:t>
            </a:r>
            <a:r>
              <a:rPr lang="en-US" sz="2200" dirty="0">
                <a:latin typeface="Arial" panose="020B0604020202020204" pitchFamily="34" charset="0"/>
                <a:cs typeface="Arial" panose="020B0604020202020204" pitchFamily="34" charset="0"/>
              </a:rPr>
              <a:t>A by scale factor 3. Label it C.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Predict </a:t>
            </a:r>
            <a:r>
              <a:rPr lang="en-US" sz="2200" dirty="0">
                <a:latin typeface="Arial" panose="020B0604020202020204" pitchFamily="34" charset="0"/>
                <a:cs typeface="Arial" panose="020B0604020202020204" pitchFamily="34" charset="0"/>
              </a:rPr>
              <a:t>the perimeter of </a:t>
            </a:r>
            <a:r>
              <a:rPr lang="en-US" sz="2200" dirty="0" smtClean="0">
                <a:latin typeface="Arial" panose="020B0604020202020204" pitchFamily="34" charset="0"/>
                <a:cs typeface="Arial" panose="020B0604020202020204" pitchFamily="34" charset="0"/>
              </a:rPr>
              <a:t>C.</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Now </a:t>
            </a:r>
            <a:r>
              <a:rPr lang="en-US" sz="2200" dirty="0">
                <a:latin typeface="Arial" panose="020B0604020202020204" pitchFamily="34" charset="0"/>
                <a:cs typeface="Arial" panose="020B0604020202020204" pitchFamily="34" charset="0"/>
              </a:rPr>
              <a:t>work out the perimeter to check your prediction.</a:t>
            </a:r>
            <a:endParaRPr lang="pl-PL" sz="2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425" y="1268760"/>
            <a:ext cx="600039" cy="600039"/>
          </a:xfrm>
          <a:prstGeom prst="rect">
            <a:avLst/>
          </a:prstGeom>
        </p:spPr>
      </p:pic>
    </p:spTree>
    <p:extLst>
      <p:ext uri="{BB962C8B-B14F-4D97-AF65-F5344CB8AC3E}">
        <p14:creationId xmlns:p14="http://schemas.microsoft.com/office/powerpoint/2010/main" val="1553239235"/>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389</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457200" indent="-457200">
              <a:buClr>
                <a:srgbClr val="C00000"/>
              </a:buClr>
              <a:buFont typeface="+mj-lt"/>
              <a:buAutoNum type="arabicPeriod" startAt="9"/>
              <a:tabLst>
                <a:tab pos="857250" algn="l"/>
                <a:tab pos="2743200" algn="l"/>
              </a:tabLst>
            </a:pPr>
            <a:r>
              <a:rPr lang="en-US" sz="2400" dirty="0" smtClean="0">
                <a:latin typeface="Arial" panose="020B0604020202020204" pitchFamily="34" charset="0"/>
                <a:cs typeface="Arial" panose="020B0604020202020204" pitchFamily="34" charset="0"/>
              </a:rPr>
              <a:t>Triangle </a:t>
            </a:r>
            <a:r>
              <a:rPr lang="en-US" sz="2400" dirty="0">
                <a:latin typeface="Arial" panose="020B0604020202020204" pitchFamily="34" charset="0"/>
                <a:cs typeface="Arial" panose="020B0604020202020204" pitchFamily="34" charset="0"/>
              </a:rPr>
              <a:t>A is similar to triangle B.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a:t>
            </a:r>
            <a:r>
              <a:rPr lang="en-US" sz="2400" dirty="0" smtClean="0">
                <a:latin typeface="Arial" panose="020B0604020202020204" pitchFamily="34" charset="0"/>
                <a:cs typeface="Arial" panose="020B0604020202020204" pitchFamily="34" charset="0"/>
              </a:rPr>
              <a:t>scale </a:t>
            </a:r>
            <a:r>
              <a:rPr lang="en-US" sz="2400" dirty="0">
                <a:latin typeface="Arial" panose="020B0604020202020204" pitchFamily="34" charset="0"/>
                <a:cs typeface="Arial" panose="020B0604020202020204" pitchFamily="34" charset="0"/>
              </a:rPr>
              <a:t>factor of A to B by </a:t>
            </a:r>
            <a:r>
              <a:rPr lang="en-US" sz="2400" dirty="0" smtClean="0">
                <a:latin typeface="Arial" panose="020B0604020202020204" pitchFamily="34" charset="0"/>
                <a:cs typeface="Arial" panose="020B0604020202020204" pitchFamily="34" charset="0"/>
              </a:rPr>
              <a:t>comparing </a:t>
            </a:r>
            <a:r>
              <a:rPr lang="en-US" sz="2400" dirty="0">
                <a:latin typeface="Arial" panose="020B0604020202020204" pitchFamily="34" charset="0"/>
                <a:cs typeface="Arial" panose="020B0604020202020204" pitchFamily="34" charset="0"/>
              </a:rPr>
              <a:t>the given side lengths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400" dirty="0">
                <a:latin typeface="Arial" panose="020B0604020202020204" pitchFamily="34" charset="0"/>
                <a:cs typeface="Arial" panose="020B0604020202020204" pitchFamily="34" charset="0"/>
              </a:rPr>
              <a:t>The perimeter of triangle A is 12cm. b What is the perimeter of triangle B</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36348" y="2420888"/>
            <a:ext cx="1787364" cy="2749788"/>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1602" y="3129147"/>
            <a:ext cx="1428210" cy="2039865"/>
          </a:xfrm>
          <a:prstGeom prst="rect">
            <a:avLst/>
          </a:prstGeom>
        </p:spPr>
      </p:pic>
      <p:sp>
        <p:nvSpPr>
          <p:cNvPr id="4" name="Rectangle 3"/>
          <p:cNvSpPr/>
          <p:nvPr/>
        </p:nvSpPr>
        <p:spPr>
          <a:xfrm>
            <a:off x="1475656" y="3212976"/>
            <a:ext cx="288032" cy="3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08450896"/>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389</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514350" indent="-514350">
              <a:buClr>
                <a:srgbClr val="C00000"/>
              </a:buClr>
              <a:buFont typeface="+mj-lt"/>
              <a:buAutoNum type="arabicPeriod" startAt="10"/>
              <a:tabLst>
                <a:tab pos="857250" algn="l"/>
                <a:tab pos="2743200" algn="l"/>
              </a:tabLs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 1 cm by 3 cm rectangle on squared paper. Label it </a:t>
            </a:r>
            <a:r>
              <a:rPr lang="en-US" sz="2400" dirty="0" smtClean="0">
                <a:latin typeface="Arial" panose="020B0604020202020204" pitchFamily="34" charset="0"/>
                <a:cs typeface="Arial" panose="020B0604020202020204" pitchFamily="34" charset="0"/>
              </a:rPr>
              <a:t>A</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an enlargement of A with scale factor 2. Label the new shape B. How many times will A fit into </a:t>
            </a:r>
            <a:r>
              <a:rPr lang="en-US" sz="2400" dirty="0" smtClean="0">
                <a:latin typeface="Arial" panose="020B0604020202020204" pitchFamily="34" charset="0"/>
                <a:cs typeface="Arial" panose="020B0604020202020204" pitchFamily="34" charset="0"/>
              </a:rPr>
              <a:t>B?</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complete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lengths </a:t>
            </a:r>
            <a:r>
              <a:rPr lang="en-US" sz="2400" dirty="0">
                <a:latin typeface="Arial" panose="020B0604020202020204" pitchFamily="34" charset="0"/>
                <a:cs typeface="Arial" panose="020B0604020202020204" pitchFamily="34" charset="0"/>
              </a:rPr>
              <a:t>on A: lengths on B, scale factor is 2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area </a:t>
            </a:r>
            <a:r>
              <a:rPr lang="en-US" sz="2400" dirty="0">
                <a:latin typeface="Arial" panose="020B0604020202020204" pitchFamily="34" charset="0"/>
                <a:cs typeface="Arial" panose="020B0604020202020204" pitchFamily="34" charset="0"/>
              </a:rPr>
              <a:t>of A: area of R, scale factor is </a:t>
            </a:r>
            <a:r>
              <a:rPr lang="en-US" sz="2400" dirty="0" smtClean="0">
                <a:latin typeface="Arial" panose="020B0604020202020204" pitchFamily="34" charset="0"/>
                <a:cs typeface="Arial" panose="020B0604020202020204" pitchFamily="34" charset="0"/>
                <a:sym typeface="Wingdings" panose="05000000000000000000" pitchFamily="2" charset="2"/>
              </a:rPr>
              <a:t> = </a:t>
            </a:r>
            <a:r>
              <a:rPr lang="en-US" sz="2400" baseline="30000" dirty="0" smtClean="0">
                <a:latin typeface="Arial" panose="020B0604020202020204" pitchFamily="34" charset="0"/>
                <a:cs typeface="Arial" panose="020B0604020202020204" pitchFamily="34" charset="0"/>
                <a:sym typeface="Wingdings" panose="05000000000000000000" pitchFamily="2" charset="2"/>
              </a:rPr>
              <a:t>2.</a:t>
            </a:r>
          </a:p>
          <a:p>
            <a:pPr marL="514350" indent="-514350">
              <a:buClr>
                <a:srgbClr val="C00000"/>
              </a:buClr>
              <a:buFont typeface="+mj-lt"/>
              <a:buAutoNum type="arabicPeriod" startAt="10"/>
              <a:tabLst>
                <a:tab pos="857250" algn="l"/>
                <a:tab pos="2743200" algn="l"/>
              </a:tabLst>
            </a:pPr>
            <a:r>
              <a:rPr lang="en-US" sz="2400" dirty="0">
                <a:latin typeface="Arial" panose="020B0604020202020204" pitchFamily="34" charset="0"/>
                <a:cs typeface="Arial" panose="020B0604020202020204" pitchFamily="34" charset="0"/>
              </a:rPr>
              <a:t>The area of triangle A in </a:t>
            </a:r>
            <a:r>
              <a:rPr lang="en-US" sz="2400" b="1" dirty="0">
                <a:latin typeface="Arial" panose="020B0604020202020204" pitchFamily="34" charset="0"/>
                <a:cs typeface="Arial" panose="020B0604020202020204" pitchFamily="34" charset="0"/>
              </a:rPr>
              <a:t>Q9</a:t>
            </a:r>
            <a:r>
              <a:rPr lang="en-US" sz="2400" dirty="0">
                <a:latin typeface="Arial" panose="020B0604020202020204" pitchFamily="34" charset="0"/>
                <a:cs typeface="Arial" panose="020B0604020202020204" pitchFamily="34" charset="0"/>
              </a:rPr>
              <a:t> is 6cm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What is the area of triangle B?</a:t>
            </a:r>
            <a:endParaRPr lang="pl-PL"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5229200"/>
            <a:ext cx="548640" cy="537090"/>
          </a:xfrm>
          <a:prstGeom prst="rect">
            <a:avLst/>
          </a:prstGeom>
        </p:spPr>
      </p:pic>
    </p:spTree>
    <p:extLst>
      <p:ext uri="{BB962C8B-B14F-4D97-AF65-F5344CB8AC3E}">
        <p14:creationId xmlns:p14="http://schemas.microsoft.com/office/powerpoint/2010/main" val="1339666471"/>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389</a:t>
            </a:r>
            <a:endParaRPr lang="en-GB" sz="1400" b="1" dirty="0">
              <a:latin typeface="Calibri" panose="020F0502020204030204" pitchFamily="34" charset="0"/>
            </a:endParaRPr>
          </a:p>
        </p:txBody>
      </p:sp>
      <p:sp>
        <p:nvSpPr>
          <p:cNvPr id="3" name="Rectangle 2"/>
          <p:cNvSpPr/>
          <p:nvPr/>
        </p:nvSpPr>
        <p:spPr>
          <a:xfrm>
            <a:off x="251520" y="1196752"/>
            <a:ext cx="5256584" cy="5324535"/>
          </a:xfrm>
          <a:prstGeom prst="rect">
            <a:avLst/>
          </a:prstGeom>
        </p:spPr>
        <p:txBody>
          <a:bodyPr wrap="square">
            <a:spAutoFit/>
          </a:bodyPr>
          <a:lstStyle/>
          <a:p>
            <a:pPr>
              <a:buClr>
                <a:srgbClr val="C00000"/>
              </a:buClr>
              <a:tabLst>
                <a:tab pos="857250" algn="l"/>
                <a:tab pos="2743200" algn="l"/>
              </a:tabLst>
            </a:pPr>
            <a:r>
              <a:rPr lang="en-US" sz="2000" b="1" dirty="0">
                <a:solidFill>
                  <a:srgbClr val="0070C0"/>
                </a:solidFill>
                <a:latin typeface="Arial" panose="020B0604020202020204" pitchFamily="34" charset="0"/>
                <a:cs typeface="Arial" panose="020B0604020202020204" pitchFamily="34" charset="0"/>
              </a:rPr>
              <a:t>Similarity in 3D solids</a:t>
            </a:r>
          </a:p>
          <a:p>
            <a:pPr marL="342900" indent="-342900">
              <a:buClr>
                <a:srgbClr val="C00000"/>
              </a:buClr>
              <a:buFont typeface="+mj-lt"/>
              <a:buAutoNum type="arabicPeriod"/>
              <a:tabLst>
                <a:tab pos="857250" algn="l"/>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diagram shows two cubes, with side length 1 cm and side length 2cm.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times does A fit into B?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Copy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complete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lengths </a:t>
            </a:r>
            <a:r>
              <a:rPr lang="en-US" sz="2000" dirty="0">
                <a:latin typeface="Arial" panose="020B0604020202020204" pitchFamily="34" charset="0"/>
                <a:cs typeface="Arial" panose="020B0604020202020204" pitchFamily="34" charset="0"/>
              </a:rPr>
              <a:t>on A: lengths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on </a:t>
            </a:r>
            <a:r>
              <a:rPr lang="en-US" sz="2000" dirty="0">
                <a:latin typeface="Arial" panose="020B0604020202020204" pitchFamily="34" charset="0"/>
                <a:cs typeface="Arial" panose="020B0604020202020204" pitchFamily="34" charset="0"/>
              </a:rPr>
              <a:t>B, scale factor is 2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volume </a:t>
            </a:r>
            <a:r>
              <a:rPr lang="en-US" sz="2000" dirty="0">
                <a:latin typeface="Arial" panose="020B0604020202020204" pitchFamily="34" charset="0"/>
                <a:cs typeface="Arial" panose="020B0604020202020204" pitchFamily="34" charset="0"/>
              </a:rPr>
              <a:t>of A: volume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B, scale factor is </a:t>
            </a:r>
            <a:r>
              <a:rPr lang="en-US" sz="2000" dirty="0" smtClean="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a:t>
            </a: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Cube </a:t>
            </a:r>
            <a:r>
              <a:rPr lang="en-US" sz="2000" dirty="0">
                <a:latin typeface="Arial" panose="020B0604020202020204" pitchFamily="34" charset="0"/>
                <a:cs typeface="Arial" panose="020B0604020202020204" pitchFamily="34" charset="0"/>
              </a:rPr>
              <a:t>A is enlarged to make cube C, so the side length is now 3 </a:t>
            </a:r>
            <a:r>
              <a:rPr lang="en-US" sz="2000" dirty="0" smtClean="0">
                <a:latin typeface="Arial" panose="020B0604020202020204" pitchFamily="34" charset="0"/>
                <a:cs typeface="Arial" panose="020B0604020202020204" pitchFamily="34" charset="0"/>
              </a:rPr>
              <a:t>cm.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the scale factor of the lengths for this enlargement?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Predict</a:t>
            </a:r>
            <a:r>
              <a:rPr lang="en-US" sz="2000" dirty="0">
                <a:latin typeface="Arial" panose="020B0604020202020204" pitchFamily="34" charset="0"/>
                <a:cs typeface="Arial" panose="020B0604020202020204" pitchFamily="34" charset="0"/>
              </a:rPr>
              <a:t>: volume of A: volume of C, scale factor is </a:t>
            </a:r>
            <a:r>
              <a:rPr lang="en-US" sz="2000" dirty="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sym typeface="Wingdings" panose="05000000000000000000" pitchFamily="2" charset="2"/>
              </a:rPr>
              <a:t></a:t>
            </a:r>
            <a:r>
              <a:rPr lang="en-US" sz="2000" baseline="30000" dirty="0" smtClean="0">
                <a:latin typeface="Arial" panose="020B0604020202020204" pitchFamily="34" charset="0"/>
                <a:cs typeface="Arial" panose="020B0604020202020204" pitchFamily="34" charset="0"/>
                <a:sym typeface="Wingdings" panose="05000000000000000000" pitchFamily="2" charset="2"/>
              </a:rPr>
              <a:t></a:t>
            </a:r>
          </a:p>
          <a:p>
            <a:pPr marL="685800" lvl="1" indent="-342900">
              <a:buClr>
                <a:srgbClr val="C00000"/>
              </a:buClr>
              <a:buFont typeface="+mj-lt"/>
              <a:buAutoNum type="alphaLcPeriod"/>
              <a:tabLst>
                <a:tab pos="2743200" algn="l"/>
              </a:tabLst>
            </a:pPr>
            <a:r>
              <a:rPr lang="en-US" sz="2000" dirty="0">
                <a:latin typeface="Arial" panose="020B0604020202020204" pitchFamily="34" charset="0"/>
                <a:cs typeface="Arial" panose="020B0604020202020204" pitchFamily="34" charset="0"/>
              </a:rPr>
              <a:t>Draw a sketch to check your prediction.</a:t>
            </a:r>
            <a:endParaRPr lang="pl-PL"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35896" y="2510382"/>
            <a:ext cx="689056" cy="77519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7385" y="2492896"/>
            <a:ext cx="1100719" cy="1169614"/>
          </a:xfrm>
          <a:prstGeom prst="rect">
            <a:avLst/>
          </a:prstGeom>
        </p:spPr>
      </p:pic>
    </p:spTree>
    <p:extLst>
      <p:ext uri="{BB962C8B-B14F-4D97-AF65-F5344CB8AC3E}">
        <p14:creationId xmlns:p14="http://schemas.microsoft.com/office/powerpoint/2010/main" val="1466329528"/>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389</a:t>
            </a:r>
            <a:endParaRPr lang="en-GB" sz="1400" b="1" dirty="0">
              <a:latin typeface="Calibri" panose="020F0502020204030204" pitchFamily="34" charset="0"/>
            </a:endParaRPr>
          </a:p>
        </p:txBody>
      </p:sp>
      <p:sp>
        <p:nvSpPr>
          <p:cNvPr id="3" name="Rectangle 2"/>
          <p:cNvSpPr/>
          <p:nvPr/>
        </p:nvSpPr>
        <p:spPr>
          <a:xfrm>
            <a:off x="251520" y="1196752"/>
            <a:ext cx="5256584" cy="5324535"/>
          </a:xfrm>
          <a:prstGeom prst="rect">
            <a:avLst/>
          </a:prstGeom>
        </p:spPr>
        <p:txBody>
          <a:bodyPr wrap="square">
            <a:spAutoFit/>
          </a:bodyPr>
          <a:lstStyle/>
          <a:p>
            <a:pPr marL="457200" indent="-457200">
              <a:buClr>
                <a:srgbClr val="C00000"/>
              </a:buClr>
              <a:buFont typeface="+mj-lt"/>
              <a:buAutoNum type="arabicPeriod" startAt="2"/>
              <a:tabLst>
                <a:tab pos="857250" algn="l"/>
                <a:tab pos="2743200" algn="l"/>
              </a:tabLst>
            </a:pPr>
            <a:r>
              <a:rPr lang="en-US" sz="2000" dirty="0" smtClean="0">
                <a:latin typeface="Arial" panose="020B0604020202020204" pitchFamily="34" charset="0"/>
                <a:cs typeface="Arial" panose="020B0604020202020204" pitchFamily="34" charset="0"/>
              </a:rPr>
              <a:t>Cuboid </a:t>
            </a:r>
            <a:r>
              <a:rPr lang="en-US" sz="2000" dirty="0">
                <a:latin typeface="Arial" panose="020B0604020202020204" pitchFamily="34" charset="0"/>
                <a:cs typeface="Arial" panose="020B0604020202020204" pitchFamily="34" charset="0"/>
              </a:rPr>
              <a:t>X and cuboid Y are similar</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Base area = 8cm</a:t>
            </a:r>
            <a:r>
              <a:rPr lang="en-US" sz="2000" b="1" baseline="30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Base </a:t>
            </a:r>
            <a:r>
              <a:rPr lang="en-US" sz="2000" b="1" dirty="0">
                <a:latin typeface="Arial" panose="020B0604020202020204" pitchFamily="34" charset="0"/>
                <a:cs typeface="Arial" panose="020B0604020202020204" pitchFamily="34" charset="0"/>
              </a:rPr>
              <a:t>area = </a:t>
            </a:r>
            <a:r>
              <a:rPr lang="en-US" sz="2000" b="1" dirty="0" smtClean="0">
                <a:latin typeface="Arial" panose="020B0604020202020204" pitchFamily="34" charset="0"/>
                <a:cs typeface="Arial" panose="020B0604020202020204" pitchFamily="34" charset="0"/>
              </a:rPr>
              <a:t>72cm</a:t>
            </a:r>
            <a:r>
              <a:rPr lang="en-US" sz="2000" b="1"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area of the base of </a:t>
            </a:r>
            <a:r>
              <a:rPr lang="en-US" sz="2000" dirty="0" smtClean="0">
                <a:latin typeface="Arial" panose="020B0604020202020204" pitchFamily="34" charset="0"/>
                <a:cs typeface="Arial" panose="020B0604020202020204" pitchFamily="34" charset="0"/>
              </a:rPr>
              <a:t>cuboid </a:t>
            </a:r>
            <a:r>
              <a:rPr lang="en-US" sz="2000" dirty="0">
                <a:latin typeface="Arial" panose="020B0604020202020204" pitchFamily="34" charset="0"/>
                <a:cs typeface="Arial" panose="020B0604020202020204" pitchFamily="34" charset="0"/>
              </a:rPr>
              <a:t>X is 8 </a:t>
            </a:r>
            <a:r>
              <a:rPr lang="en-US" sz="2000" dirty="0" smtClean="0">
                <a:latin typeface="Arial" panose="020B0604020202020204" pitchFamily="34" charset="0"/>
                <a:cs typeface="Arial" panose="020B0604020202020204" pitchFamily="34" charset="0"/>
              </a:rPr>
              <a:t>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area of the base of </a:t>
            </a:r>
            <a:r>
              <a:rPr lang="en-US" sz="2000" dirty="0" smtClean="0">
                <a:latin typeface="Arial" panose="020B0604020202020204" pitchFamily="34" charset="0"/>
                <a:cs typeface="Arial" panose="020B0604020202020204" pitchFamily="34" charset="0"/>
              </a:rPr>
              <a:t>cuboid </a:t>
            </a:r>
            <a:r>
              <a:rPr lang="en-US" sz="2000" dirty="0">
                <a:latin typeface="Arial" panose="020B0604020202020204" pitchFamily="34" charset="0"/>
                <a:cs typeface="Arial" panose="020B0604020202020204" pitchFamily="34" charset="0"/>
              </a:rPr>
              <a:t>Y is 72 cm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area scale factor to change X to Y.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linear scale factor,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volume scale </a:t>
            </a:r>
            <a:r>
              <a:rPr lang="en-US" sz="2000" dirty="0" smtClean="0">
                <a:latin typeface="Arial" panose="020B0604020202020204" pitchFamily="34" charset="0"/>
                <a:cs typeface="Arial" panose="020B0604020202020204" pitchFamily="34" charset="0"/>
              </a:rPr>
              <a:t>factor.</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volume of cuboid X is 12.5cm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volume of cuboid Y.</a:t>
            </a:r>
            <a:endParaRPr lang="pl-PL"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59632" y="1642277"/>
            <a:ext cx="3824022" cy="1426683"/>
          </a:xfrm>
          <a:prstGeom prst="rect">
            <a:avLst/>
          </a:prstGeom>
        </p:spPr>
      </p:pic>
      <p:sp>
        <p:nvSpPr>
          <p:cNvPr id="10" name="Rectangle 9"/>
          <p:cNvSpPr/>
          <p:nvPr/>
        </p:nvSpPr>
        <p:spPr>
          <a:xfrm flipH="1">
            <a:off x="5580112" y="5027693"/>
            <a:ext cx="3211902" cy="1661993"/>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Q2d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endParaRPr lang="en-US" baseline="30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4834" y="5440084"/>
            <a:ext cx="2622459" cy="1229276"/>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
        <p:nvSpPr>
          <p:cNvPr id="12" name="Rectangle 11"/>
          <p:cNvSpPr/>
          <p:nvPr/>
        </p:nvSpPr>
        <p:spPr>
          <a:xfrm flipH="1">
            <a:off x="5580112" y="4293096"/>
            <a:ext cx="3211902" cy="64633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Q2b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Square </a:t>
            </a:r>
            <a:r>
              <a:rPr lang="en-US" dirty="0">
                <a:solidFill>
                  <a:schemeClr val="tx1"/>
                </a:solidFill>
                <a:latin typeface="Arial" panose="020B0604020202020204" pitchFamily="34" charset="0"/>
                <a:cs typeface="Arial" panose="020B0604020202020204" pitchFamily="34" charset="0"/>
              </a:rPr>
              <a:t>root the area scale factor. </a:t>
            </a:r>
            <a:endParaRPr lang="en-US"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537591"/>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a:t>
            </a:r>
            <a:r>
              <a:rPr lang="en-GB" sz="4000"/>
              <a:t>– </a:t>
            </a:r>
            <a:r>
              <a:rPr lang="en-GB" sz="400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804754"/>
                <a:ext cx="5275834" cy="4689682"/>
              </a:xfrm>
              <a:prstGeom prst="rect">
                <a:avLst/>
              </a:prstGeom>
            </p:spPr>
            <p:txBody>
              <a:bodyPr wrap="square">
                <a:spAutoFit/>
              </a:bodyPr>
              <a:lstStyle/>
              <a:p>
                <a:pPr marL="457200" indent="-457200">
                  <a:buClr>
                    <a:srgbClr val="C00000"/>
                  </a:buClr>
                  <a:buFont typeface="+mj-lt"/>
                  <a:buAutoNum type="arabicPeriod"/>
                  <a:tabLst>
                    <a:tab pos="857250" algn="l"/>
                    <a:tab pos="2743200" algn="l"/>
                  </a:tabLst>
                </a:pPr>
                <a:r>
                  <a:rPr lang="en-US" sz="2200" dirty="0" smtClean="0">
                    <a:latin typeface="Arial" panose="020B0604020202020204" pitchFamily="34" charset="0"/>
                    <a:cs typeface="Arial" panose="020B0604020202020204" pitchFamily="34" charset="0"/>
                  </a:rPr>
                  <a:t>Triangle </a:t>
                </a:r>
                <a:r>
                  <a:rPr lang="en-US" sz="2200" i="1" dirty="0" smtClean="0">
                    <a:latin typeface="Arial" panose="020B0604020202020204" pitchFamily="34" charset="0"/>
                    <a:cs typeface="Arial" panose="020B0604020202020204" pitchFamily="34" charset="0"/>
                  </a:rPr>
                  <a:t>PST</a:t>
                </a:r>
                <a:r>
                  <a:rPr lang="en-US" sz="2200" dirty="0" smtClean="0">
                    <a:latin typeface="Arial" panose="020B0604020202020204" pitchFamily="34" charset="0"/>
                    <a:cs typeface="Arial" panose="020B0604020202020204" pitchFamily="34" charset="0"/>
                  </a:rPr>
                  <a:t> is </a:t>
                </a:r>
                <a:r>
                  <a:rPr lang="en-US" sz="2200" dirty="0">
                    <a:latin typeface="Arial" panose="020B0604020202020204" pitchFamily="34" charset="0"/>
                    <a:cs typeface="Arial" panose="020B0604020202020204" pitchFamily="34" charset="0"/>
                  </a:rPr>
                  <a:t>similar to triangle PQR</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200" dirty="0">
                    <a:latin typeface="Arial" panose="020B0604020202020204" pitchFamily="34" charset="0"/>
                    <a:cs typeface="Arial" panose="020B0604020202020204" pitchFamily="34" charset="0"/>
                  </a:rPr>
                  <a:t>Draw triangles </a:t>
                </a:r>
                <a:r>
                  <a:rPr lang="en-US" sz="2200" i="1" dirty="0">
                    <a:latin typeface="Arial" panose="020B0604020202020204" pitchFamily="34" charset="0"/>
                    <a:cs typeface="Arial" panose="020B0604020202020204" pitchFamily="34" charset="0"/>
                  </a:rPr>
                  <a:t>PQR </a:t>
                </a:r>
                <a:r>
                  <a:rPr lang="en-US" sz="2200" dirty="0">
                    <a:latin typeface="Arial" panose="020B0604020202020204" pitchFamily="34" charset="0"/>
                    <a:cs typeface="Arial" panose="020B0604020202020204" pitchFamily="34" charset="0"/>
                  </a:rPr>
                  <a:t>and </a:t>
                </a:r>
                <a:r>
                  <a:rPr lang="en-US" sz="2200" i="1" dirty="0">
                    <a:latin typeface="Arial" panose="020B0604020202020204" pitchFamily="34" charset="0"/>
                    <a:cs typeface="Arial" panose="020B0604020202020204" pitchFamily="34" charset="0"/>
                  </a:rPr>
                  <a:t>PST </a:t>
                </a:r>
                <a:r>
                  <a:rPr lang="en-US" sz="2200" dirty="0">
                    <a:latin typeface="Arial" panose="020B0604020202020204" pitchFamily="34" charset="0"/>
                    <a:cs typeface="Arial" panose="020B0604020202020204" pitchFamily="34" charset="0"/>
                  </a:rPr>
                  <a:t>separately, labelling all sides clearly</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an equation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PR</m:t>
                        </m:r>
                      </m:num>
                      <m:den>
                        <m:r>
                          <m:rPr>
                            <m:sty m:val="p"/>
                          </m:rPr>
                          <a:rPr lang="en-US" sz="2400" b="0" i="0" smtClean="0">
                            <a:latin typeface="Cambria Math" panose="02040503050406030204" pitchFamily="18" charset="0"/>
                            <a:cs typeface="Arial" panose="020B0604020202020204" pitchFamily="34" charset="0"/>
                          </a:rPr>
                          <m:t>PT</m:t>
                        </m:r>
                      </m:den>
                    </m:f>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QR</m:t>
                        </m:r>
                      </m:num>
                      <m:den>
                        <m:r>
                          <m:rPr>
                            <m:sty m:val="p"/>
                          </m:rPr>
                          <a:rPr lang="en-US" sz="2400" b="0" i="0" smtClean="0">
                            <a:latin typeface="Cambria Math" panose="02040503050406030204" pitchFamily="18" charset="0"/>
                            <a:cs typeface="Arial" panose="020B0604020202020204" pitchFamily="34" charset="0"/>
                          </a:rPr>
                          <m:t>ST</m:t>
                        </m:r>
                      </m:den>
                    </m:f>
                  </m:oMath>
                </a14:m>
                <a:r>
                  <a:rPr lang="en-US" sz="2200" dirty="0" smtClean="0">
                    <a:latin typeface="Arial" panose="020B0604020202020204" pitchFamily="34" charset="0"/>
                    <a:cs typeface="Arial" panose="020B0604020202020204" pitchFamily="34" charset="0"/>
                  </a:rPr>
                  <a:t> and </a:t>
                </a:r>
                <a:r>
                  <a:rPr lang="en-US" sz="2200" dirty="0">
                    <a:latin typeface="Arial" panose="020B0604020202020204" pitchFamily="34" charset="0"/>
                    <a:cs typeface="Arial" panose="020B0604020202020204" pitchFamily="34" charset="0"/>
                  </a:rPr>
                  <a:t>solve to find the value of </a:t>
                </a:r>
                <a:r>
                  <a:rPr lang="en-US" sz="2200" i="1" dirty="0">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a:t>
                </a:r>
                <a:endParaRPr lang="pl-PL" sz="2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804754"/>
                <a:ext cx="5275834" cy="4689682"/>
              </a:xfrm>
              <a:prstGeom prst="rect">
                <a:avLst/>
              </a:prstGeom>
              <a:blipFill rotWithShape="0">
                <a:blip r:embed="rId4"/>
                <a:stretch>
                  <a:fillRect l="-1270" t="-780" b="-1821"/>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963992407"/>
              </p:ext>
            </p:extLst>
          </p:nvPr>
        </p:nvGraphicFramePr>
        <p:xfrm>
          <a:off x="251518" y="1254656"/>
          <a:ext cx="8568952" cy="518160"/>
        </p:xfrm>
        <a:graphic>
          <a:graphicData uri="http://schemas.openxmlformats.org/drawingml/2006/table">
            <a:tbl>
              <a:tblPr firstRow="1" bandRow="1">
                <a:effectLst/>
                <a:tableStyleId>{5940675A-B579-460E-94D1-54222C63F5DA}</a:tableStyleId>
              </a:tblPr>
              <a:tblGrid>
                <a:gridCol w="8568952"/>
              </a:tblGrid>
              <a:tr h="368816">
                <a:tc>
                  <a:txBody>
                    <a:bodyPr/>
                    <a:lstStyle/>
                    <a:p>
                      <a:r>
                        <a:rPr lang="en-US" sz="2800" b="1" dirty="0" smtClean="0">
                          <a:latin typeface="Arial" panose="020B0604020202020204" pitchFamily="34" charset="0"/>
                          <a:cs typeface="Arial" panose="020B0604020202020204" pitchFamily="34" charset="0"/>
                        </a:rPr>
                        <a:t>12. </a:t>
                      </a:r>
                      <a:r>
                        <a:rPr lang="en-US" sz="2800" b="1" dirty="0" smtClean="0">
                          <a:latin typeface="Arial" panose="020B0604020202020204" pitchFamily="34" charset="0"/>
                          <a:cs typeface="Arial" panose="020B0604020202020204" pitchFamily="34" charset="0"/>
                        </a:rPr>
                        <a:t>Extend</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sp>
        <p:nvSpPr>
          <p:cNvPr id="14" name="Rectangle 13"/>
          <p:cNvSpPr/>
          <p:nvPr/>
        </p:nvSpPr>
        <p:spPr>
          <a:xfrm>
            <a:off x="5620436" y="1861062"/>
            <a:ext cx="3200036" cy="466428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1030" y="2259459"/>
            <a:ext cx="3474105" cy="2238867"/>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4408" y="1916832"/>
            <a:ext cx="548640" cy="548640"/>
          </a:xfrm>
          <a:prstGeom prst="rect">
            <a:avLst/>
          </a:prstGeom>
        </p:spPr>
      </p:pic>
      <p:sp>
        <p:nvSpPr>
          <p:cNvPr id="16" name="Rectangle 15"/>
          <p:cNvSpPr/>
          <p:nvPr/>
        </p:nvSpPr>
        <p:spPr>
          <a:xfrm flipH="1">
            <a:off x="5620435" y="5581689"/>
            <a:ext cx="3203060"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Multiply both sides of the equation by each denominator.</a:t>
            </a:r>
          </a:p>
        </p:txBody>
      </p:sp>
    </p:spTree>
    <p:extLst>
      <p:ext uri="{BB962C8B-B14F-4D97-AF65-F5344CB8AC3E}">
        <p14:creationId xmlns:p14="http://schemas.microsoft.com/office/powerpoint/2010/main" val="2696333579"/>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390</a:t>
            </a:r>
            <a:endParaRPr lang="en-GB" sz="1400" b="1" dirty="0">
              <a:latin typeface="Calibri" panose="020F0502020204030204" pitchFamily="34" charset="0"/>
            </a:endParaRPr>
          </a:p>
        </p:txBody>
      </p:sp>
      <p:sp>
        <p:nvSpPr>
          <p:cNvPr id="3" name="Rectangle 2"/>
          <p:cNvSpPr/>
          <p:nvPr/>
        </p:nvSpPr>
        <p:spPr>
          <a:xfrm>
            <a:off x="251520" y="1254819"/>
            <a:ext cx="5275834" cy="2462213"/>
          </a:xfrm>
          <a:prstGeom prst="rect">
            <a:avLst/>
          </a:prstGeom>
        </p:spPr>
        <p:txBody>
          <a:bodyPr wrap="square">
            <a:spAutoFit/>
          </a:bodyPr>
          <a:lstStyle/>
          <a:p>
            <a:pPr marL="457200" indent="-457200">
              <a:buClr>
                <a:srgbClr val="C00000"/>
              </a:buClr>
              <a:buFont typeface="+mj-lt"/>
              <a:buAutoNum type="arabicPeriod" startAt="2"/>
              <a:tabLst>
                <a:tab pos="857250" algn="l"/>
                <a:tab pos="2743200" algn="l"/>
              </a:tabLst>
            </a:pPr>
            <a:r>
              <a:rPr lang="en-US" sz="2200" dirty="0">
                <a:latin typeface="Arial" panose="020B0604020202020204" pitchFamily="34" charset="0"/>
                <a:cs typeface="Arial" panose="020B0604020202020204" pitchFamily="34" charset="0"/>
              </a:rPr>
              <a:t>The diagram shows triangle </a:t>
            </a:r>
            <a:r>
              <a:rPr lang="en-US" sz="2200" i="1" dirty="0">
                <a:latin typeface="Arial" panose="020B0604020202020204" pitchFamily="34" charset="0"/>
                <a:cs typeface="Arial" panose="020B0604020202020204" pitchFamily="34" charset="0"/>
              </a:rPr>
              <a:t>ABC </a:t>
            </a:r>
            <a:r>
              <a:rPr lang="en-US" sz="2200" dirty="0">
                <a:latin typeface="Arial" panose="020B0604020202020204" pitchFamily="34" charset="0"/>
                <a:cs typeface="Arial" panose="020B0604020202020204" pitchFamily="34" charset="0"/>
              </a:rPr>
              <a:t>which has line </a:t>
            </a:r>
            <a:r>
              <a:rPr lang="en-US" sz="2200" i="1" dirty="0">
                <a:latin typeface="Arial" panose="020B0604020202020204" pitchFamily="34" charset="0"/>
                <a:cs typeface="Arial" panose="020B0604020202020204" pitchFamily="34" charset="0"/>
              </a:rPr>
              <a:t>JK</a:t>
            </a:r>
            <a:r>
              <a:rPr lang="en-US" sz="2200" dirty="0">
                <a:latin typeface="Arial" panose="020B0604020202020204" pitchFamily="34" charset="0"/>
                <a:cs typeface="Arial" panose="020B0604020202020204" pitchFamily="34" charset="0"/>
              </a:rPr>
              <a:t> drawn across it. angle </a:t>
            </a:r>
            <a:r>
              <a:rPr lang="en-US" sz="2200" i="1" dirty="0">
                <a:latin typeface="Arial" panose="020B0604020202020204" pitchFamily="34" charset="0"/>
                <a:cs typeface="Arial" panose="020B0604020202020204" pitchFamily="34" charset="0"/>
              </a:rPr>
              <a:t>BCA </a:t>
            </a:r>
            <a:r>
              <a:rPr lang="en-US" sz="2200" dirty="0">
                <a:latin typeface="Arial" panose="020B0604020202020204" pitchFamily="34" charset="0"/>
                <a:cs typeface="Arial" panose="020B0604020202020204" pitchFamily="34" charset="0"/>
              </a:rPr>
              <a:t>= angle </a:t>
            </a:r>
            <a:r>
              <a:rPr lang="en-US" sz="2200" i="1" dirty="0">
                <a:latin typeface="Arial" panose="020B0604020202020204" pitchFamily="34" charset="0"/>
                <a:cs typeface="Arial" panose="020B0604020202020204" pitchFamily="34" charset="0"/>
              </a:rPr>
              <a:t>AKJ</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200" dirty="0" smtClean="0">
                <a:latin typeface="Arial" panose="020B0604020202020204" pitchFamily="34" charset="0"/>
                <a:cs typeface="Arial" panose="020B0604020202020204" pitchFamily="34" charset="0"/>
              </a:rPr>
              <a:t>Prove </a:t>
            </a:r>
            <a:r>
              <a:rPr lang="en-US" sz="2200" dirty="0">
                <a:latin typeface="Arial" panose="020B0604020202020204" pitchFamily="34" charset="0"/>
                <a:cs typeface="Arial" panose="020B0604020202020204" pitchFamily="34" charset="0"/>
              </a:rPr>
              <a:t>that triangle AJK is similar to triangle </a:t>
            </a:r>
            <a:r>
              <a:rPr lang="en-US" sz="2200" i="1" dirty="0">
                <a:latin typeface="Arial" panose="020B0604020202020204" pitchFamily="34" charset="0"/>
                <a:cs typeface="Arial" panose="020B0604020202020204" pitchFamily="34" charset="0"/>
              </a:rPr>
              <a:t>ABC</a:t>
            </a:r>
            <a:r>
              <a:rPr lang="en-US" sz="220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857250" algn="l"/>
                <a:tab pos="2743200" algn="l"/>
              </a:tabLst>
            </a:pPr>
            <a:r>
              <a:rPr lang="en-US" sz="2200" dirty="0" smtClean="0">
                <a:latin typeface="Arial" panose="020B0604020202020204" pitchFamily="34" charset="0"/>
                <a:cs typeface="Arial" panose="020B0604020202020204" pitchFamily="34" charset="0"/>
              </a:rPr>
              <a:t>Calculate </a:t>
            </a:r>
            <a:r>
              <a:rPr lang="en-US" sz="2200" dirty="0">
                <a:latin typeface="Arial" panose="020B0604020202020204" pitchFamily="34" charset="0"/>
                <a:cs typeface="Arial" panose="020B0604020202020204" pitchFamily="34" charset="0"/>
              </a:rPr>
              <a:t>the length of </a:t>
            </a:r>
            <a:r>
              <a:rPr lang="en-US" sz="2200" i="1" dirty="0">
                <a:latin typeface="Arial" panose="020B0604020202020204" pitchFamily="34" charset="0"/>
                <a:cs typeface="Arial" panose="020B0604020202020204" pitchFamily="34" charset="0"/>
              </a:rPr>
              <a:t>JK</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200" dirty="0" smtClean="0">
                <a:latin typeface="Arial" panose="020B0604020202020204" pitchFamily="34" charset="0"/>
                <a:cs typeface="Arial" panose="020B0604020202020204" pitchFamily="34" charset="0"/>
              </a:rPr>
              <a:t>Calculate </a:t>
            </a:r>
            <a:r>
              <a:rPr lang="en-US" sz="2200" dirty="0">
                <a:latin typeface="Arial" panose="020B0604020202020204" pitchFamily="34" charset="0"/>
                <a:cs typeface="Arial" panose="020B0604020202020204" pitchFamily="34" charset="0"/>
              </a:rPr>
              <a:t>the length of </a:t>
            </a:r>
            <a:r>
              <a:rPr lang="en-US" sz="2200" i="1" dirty="0">
                <a:latin typeface="Arial" panose="020B0604020202020204" pitchFamily="34" charset="0"/>
                <a:cs typeface="Arial" panose="020B0604020202020204" pitchFamily="34" charset="0"/>
              </a:rPr>
              <a:t>KC</a:t>
            </a:r>
            <a:r>
              <a:rPr lang="en-US" sz="2200" dirty="0">
                <a:latin typeface="Arial" panose="020B0604020202020204" pitchFamily="34" charset="0"/>
                <a:cs typeface="Arial" panose="020B0604020202020204" pitchFamily="34" charset="0"/>
              </a:rPr>
              <a:t>.</a:t>
            </a:r>
            <a:endParaRPr lang="pl-PL" sz="22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8887" y="3702814"/>
            <a:ext cx="5081101" cy="2871926"/>
          </a:xfrm>
          <a:prstGeom prst="rect">
            <a:avLst/>
          </a:prstGeom>
        </p:spPr>
      </p:pic>
    </p:spTree>
    <p:extLst>
      <p:ext uri="{BB962C8B-B14F-4D97-AF65-F5344CB8AC3E}">
        <p14:creationId xmlns:p14="http://schemas.microsoft.com/office/powerpoint/2010/main" val="2425682781"/>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390</a:t>
            </a:r>
            <a:endParaRPr lang="en-GB" sz="1400" b="1" dirty="0">
              <a:latin typeface="Calibri" panose="020F0502020204030204" pitchFamily="34" charset="0"/>
            </a:endParaRPr>
          </a:p>
        </p:txBody>
      </p:sp>
      <p:grpSp>
        <p:nvGrpSpPr>
          <p:cNvPr id="7" name="Group 6"/>
          <p:cNvGrpSpPr/>
          <p:nvPr/>
        </p:nvGrpSpPr>
        <p:grpSpPr>
          <a:xfrm>
            <a:off x="305905" y="1268759"/>
            <a:ext cx="5130191" cy="4547538"/>
            <a:chOff x="3483872" y="1089030"/>
            <a:chExt cx="5264592" cy="4547538"/>
          </a:xfrm>
        </p:grpSpPr>
        <p:sp>
          <p:nvSpPr>
            <p:cNvPr id="8" name="Round Diagonal Corner Rectangle 7"/>
            <p:cNvSpPr/>
            <p:nvPr/>
          </p:nvSpPr>
          <p:spPr>
            <a:xfrm>
              <a:off x="3491880" y="1089030"/>
              <a:ext cx="5256584" cy="4547537"/>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63889" y="1666250"/>
              <a:ext cx="5095139" cy="3970318"/>
            </a:xfrm>
            <a:prstGeom prst="rect">
              <a:avLst/>
            </a:prstGeom>
          </p:spPr>
          <p:txBody>
            <a:bodyPr wrap="square">
              <a:spAutoFit/>
            </a:bodyPr>
            <a:lstStyle/>
            <a:p>
              <a:pPr>
                <a:spcAft>
                  <a:spcPts val="0"/>
                </a:spcAft>
                <a:tabLst>
                  <a:tab pos="4972050" algn="r"/>
                </a:tabLst>
              </a:pPr>
              <a:r>
                <a:rPr lang="en-US" sz="2100" dirty="0"/>
                <a:t>Triangle </a:t>
              </a:r>
              <a:r>
                <a:rPr lang="en-US" sz="2100" i="1" dirty="0"/>
                <a:t>ABC</a:t>
              </a:r>
              <a:r>
                <a:rPr lang="en-US" sz="2100" dirty="0"/>
                <a:t> is drawn on a </a:t>
              </a:r>
              <a:r>
                <a:rPr lang="en-US" sz="2100" dirty="0" smtClean="0"/>
                <a:t>centimetre </a:t>
              </a:r>
              <a:r>
                <a:rPr lang="en-US" sz="2100" dirty="0"/>
                <a:t>grid. </a:t>
              </a:r>
              <a:endParaRPr lang="en-US" sz="2100" dirty="0" smtClean="0"/>
            </a:p>
            <a:p>
              <a:pPr>
                <a:spcAft>
                  <a:spcPts val="0"/>
                </a:spcAft>
                <a:tabLst>
                  <a:tab pos="4972050" algn="r"/>
                </a:tabLst>
              </a:pPr>
              <a:r>
                <a:rPr lang="en-US" sz="2100" dirty="0" smtClean="0"/>
                <a:t>A </a:t>
              </a:r>
              <a:r>
                <a:rPr lang="en-US" sz="2100" dirty="0"/>
                <a:t>is the point (2,2).</a:t>
              </a:r>
            </a:p>
            <a:p>
              <a:pPr>
                <a:spcAft>
                  <a:spcPts val="0"/>
                </a:spcAft>
                <a:tabLst>
                  <a:tab pos="4972050" algn="r"/>
                </a:tabLst>
              </a:pPr>
              <a:r>
                <a:rPr lang="en-US" sz="2100" dirty="0"/>
                <a:t>B is the point (6,2).</a:t>
              </a:r>
            </a:p>
            <a:p>
              <a:pPr>
                <a:spcAft>
                  <a:spcPts val="0"/>
                </a:spcAft>
                <a:tabLst>
                  <a:tab pos="4972050" algn="r"/>
                </a:tabLst>
              </a:pPr>
              <a:r>
                <a:rPr lang="en-US" sz="2100" dirty="0"/>
                <a:t>C is the point (5, 5</a:t>
              </a:r>
              <a:r>
                <a:rPr lang="en-US" sz="2100" dirty="0" smtClean="0"/>
                <a:t>).0</a:t>
              </a:r>
              <a:endParaRPr lang="en-US" sz="2100" dirty="0"/>
            </a:p>
            <a:p>
              <a:pPr>
                <a:spcAft>
                  <a:spcPts val="0"/>
                </a:spcAft>
                <a:tabLst>
                  <a:tab pos="4972050" algn="r"/>
                </a:tabLst>
              </a:pPr>
              <a:r>
                <a:rPr lang="en-US" sz="2100" dirty="0" smtClean="0"/>
                <a:t>Triangle </a:t>
              </a:r>
              <a:r>
                <a:rPr lang="en-US" sz="2100" i="1" dirty="0"/>
                <a:t>PQR </a:t>
              </a:r>
              <a:r>
                <a:rPr lang="en-US" sz="2100" dirty="0"/>
                <a:t>is an </a:t>
              </a:r>
              <a:r>
                <a:rPr lang="en-US" sz="2100" dirty="0" smtClean="0"/>
                <a:t/>
              </a:r>
              <a:br>
                <a:rPr lang="en-US" sz="2100" dirty="0" smtClean="0"/>
              </a:br>
              <a:r>
                <a:rPr lang="en-US" sz="2100" dirty="0" smtClean="0"/>
                <a:t>enlargement </a:t>
              </a:r>
              <a:r>
                <a:rPr lang="en-US" sz="2100" dirty="0"/>
                <a:t>of </a:t>
              </a:r>
              <a:r>
                <a:rPr lang="en-US" sz="2100" dirty="0" smtClean="0"/>
                <a:t/>
              </a:r>
              <a:br>
                <a:rPr lang="en-US" sz="2100" dirty="0" smtClean="0"/>
              </a:br>
              <a:r>
                <a:rPr lang="en-US" sz="2100" dirty="0" smtClean="0"/>
                <a:t>triangle </a:t>
              </a:r>
              <a:r>
                <a:rPr lang="en-US" sz="2100" i="1" dirty="0"/>
                <a:t>ABC </a:t>
              </a:r>
              <a:r>
                <a:rPr lang="en-US" sz="2100" dirty="0"/>
                <a:t>with </a:t>
              </a:r>
              <a:r>
                <a:rPr lang="en-US" sz="2100" dirty="0" smtClean="0"/>
                <a:t/>
              </a:r>
              <a:br>
                <a:rPr lang="en-US" sz="2100" dirty="0" smtClean="0"/>
              </a:br>
              <a:r>
                <a:rPr lang="en-US" sz="2100" dirty="0" smtClean="0"/>
                <a:t>scale </a:t>
              </a:r>
              <a:r>
                <a:rPr lang="en-US" sz="2100" dirty="0"/>
                <a:t>factor </a:t>
              </a:r>
              <a:r>
                <a:rPr lang="en-US" sz="2100" dirty="0" smtClean="0"/>
                <a:t>½ and </a:t>
              </a:r>
              <a:r>
                <a:rPr lang="en-US" sz="2100" dirty="0"/>
                <a:t>centre (0,0). </a:t>
              </a:r>
            </a:p>
            <a:p>
              <a:pPr>
                <a:spcAft>
                  <a:spcPts val="0"/>
                </a:spcAft>
                <a:tabLst>
                  <a:tab pos="4972050" algn="r"/>
                </a:tabLst>
              </a:pPr>
              <a:r>
                <a:rPr lang="en-US" sz="2100" dirty="0" smtClean="0"/>
                <a:t>Work </a:t>
              </a:r>
              <a:r>
                <a:rPr lang="en-US" sz="2100" dirty="0"/>
                <a:t>out the area of triangle </a:t>
              </a:r>
              <a:r>
                <a:rPr lang="en-US" sz="2100" i="1" dirty="0"/>
                <a:t>PQR</a:t>
              </a:r>
              <a:r>
                <a:rPr lang="en-US" sz="2100" dirty="0"/>
                <a:t>. </a:t>
              </a:r>
              <a:endParaRPr lang="en-US" sz="2100" dirty="0" smtClean="0"/>
            </a:p>
            <a:p>
              <a:pPr>
                <a:spcAft>
                  <a:spcPts val="0"/>
                </a:spcAft>
                <a:tabLst>
                  <a:tab pos="4972050" algn="r"/>
                </a:tabLst>
              </a:pPr>
              <a:r>
                <a:rPr lang="en-US" sz="2100" dirty="0"/>
                <a:t>	</a:t>
              </a:r>
              <a:r>
                <a:rPr lang="en-US" sz="2100" b="1" dirty="0" smtClean="0"/>
                <a:t>(</a:t>
              </a:r>
              <a:r>
                <a:rPr lang="en-US" sz="2100" b="1" dirty="0"/>
                <a:t>3 marks)</a:t>
              </a:r>
            </a:p>
            <a:p>
              <a:pPr>
                <a:spcAft>
                  <a:spcPts val="0"/>
                </a:spcAft>
                <a:tabLst>
                  <a:tab pos="4972050" algn="r"/>
                </a:tabLst>
              </a:pPr>
              <a:r>
                <a:rPr lang="en-US" sz="2100" dirty="0" smtClean="0"/>
                <a:t>	</a:t>
              </a:r>
              <a:r>
                <a:rPr lang="en-US" sz="2100" i="1" dirty="0" smtClean="0"/>
                <a:t>June </a:t>
              </a:r>
              <a:r>
                <a:rPr lang="en-US" sz="2100" i="1" dirty="0"/>
                <a:t>2012, Q18,1MA0/1H</a:t>
              </a:r>
              <a:endParaRPr lang="en-US" sz="2100" b="1" i="1" dirty="0"/>
            </a:p>
          </p:txBody>
        </p:sp>
      </p:grpSp>
      <p:sp>
        <p:nvSpPr>
          <p:cNvPr id="11" name="Rectangle 10"/>
          <p:cNvSpPr/>
          <p:nvPr/>
        </p:nvSpPr>
        <p:spPr>
          <a:xfrm flipH="1">
            <a:off x="251520" y="5877272"/>
            <a:ext cx="5192380" cy="70788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a:t>
            </a:r>
            <a:r>
              <a:rPr lang="en-US" sz="2000" b="1" dirty="0" smtClean="0">
                <a:solidFill>
                  <a:schemeClr val="tx1"/>
                </a:solidFill>
                <a:latin typeface="Arial" panose="020B0604020202020204" pitchFamily="34" charset="0"/>
                <a:cs typeface="Arial" panose="020B0604020202020204" pitchFamily="34" charset="0"/>
              </a:rPr>
              <a:t>hint - </a:t>
            </a:r>
            <a:r>
              <a:rPr lang="en-US" sz="2000" dirty="0" smtClean="0">
                <a:solidFill>
                  <a:schemeClr val="tx1"/>
                </a:solidFill>
                <a:latin typeface="Arial" panose="020B0604020202020204" pitchFamily="34" charset="0"/>
                <a:cs typeface="Arial" panose="020B0604020202020204" pitchFamily="34" charset="0"/>
              </a:rPr>
              <a:t>You </a:t>
            </a:r>
            <a:r>
              <a:rPr lang="en-US" sz="2000" dirty="0">
                <a:solidFill>
                  <a:schemeClr val="tx1"/>
                </a:solidFill>
                <a:latin typeface="Arial" panose="020B0604020202020204" pitchFamily="34" charset="0"/>
                <a:cs typeface="Arial" panose="020B0604020202020204" pitchFamily="34" charset="0"/>
              </a:rPr>
              <a:t>could draw the enlargement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but you don’t need to.</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87983" y="2307947"/>
            <a:ext cx="2247954" cy="2098091"/>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481607353"/>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54819"/>
                <a:ext cx="5275834" cy="5464445"/>
              </a:xfrm>
              <a:prstGeom prst="rect">
                <a:avLst/>
              </a:prstGeom>
            </p:spPr>
            <p:txBody>
              <a:bodyPr wrap="square">
                <a:spAutoFit/>
              </a:bodyPr>
              <a:lstStyle/>
              <a:p>
                <a:pPr marL="457200" indent="-457200">
                  <a:buClr>
                    <a:srgbClr val="C00000"/>
                  </a:buClr>
                  <a:buFont typeface="+mj-lt"/>
                  <a:buAutoNum type="arabicPeriod" startAt="4"/>
                  <a:tabLst>
                    <a:tab pos="857250" algn="l"/>
                    <a:tab pos="2743200" algn="l"/>
                  </a:tabLst>
                </a:pPr>
                <a:r>
                  <a:rPr lang="en-US" sz="2200" b="1" dirty="0" smtClean="0">
                    <a:solidFill>
                      <a:srgbClr val="C00000"/>
                    </a:solidFill>
                    <a:latin typeface="Arial" panose="020B0604020202020204" pitchFamily="34" charset="0"/>
                    <a:cs typeface="Arial" panose="020B0604020202020204" pitchFamily="34" charset="0"/>
                  </a:rPr>
                  <a:t>Problem solving</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ABC</a:t>
                </a:r>
                <a:r>
                  <a:rPr lang="en-US" sz="2200" dirty="0" smtClean="0">
                    <a:latin typeface="Arial" panose="020B0604020202020204" pitchFamily="34" charset="0"/>
                    <a:cs typeface="Arial" panose="020B0604020202020204" pitchFamily="34" charset="0"/>
                  </a:rPr>
                  <a:t> is a triangle. Calculate the perimeter of the trapezium </a:t>
                </a:r>
                <a:r>
                  <a:rPr lang="en-US" sz="2200" i="1" dirty="0" smtClean="0">
                    <a:latin typeface="Arial" panose="020B0604020202020204" pitchFamily="34" charset="0"/>
                    <a:cs typeface="Arial" panose="020B0604020202020204" pitchFamily="34" charset="0"/>
                  </a:rPr>
                  <a:t>DBCE.</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endParaRPr lang="en-US" sz="700" i="1"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6"/>
                  <a:tabLst>
                    <a:tab pos="857250" algn="l"/>
                    <a:tab pos="2743200" algn="l"/>
                  </a:tabLst>
                </a:pPr>
                <a:r>
                  <a:rPr lang="en-US" sz="2200" b="1" dirty="0">
                    <a:solidFill>
                      <a:srgbClr val="C00000"/>
                    </a:solidFill>
                    <a:latin typeface="Arial" panose="020B0604020202020204" pitchFamily="34" charset="0"/>
                    <a:cs typeface="Arial" panose="020B0604020202020204" pitchFamily="34" charset="0"/>
                  </a:rPr>
                  <a:t>Problem-solving</a:t>
                </a:r>
                <a:r>
                  <a:rPr lang="en-US" sz="2200" dirty="0">
                    <a:latin typeface="Arial" panose="020B0604020202020204" pitchFamily="34" charset="0"/>
                    <a:cs typeface="Arial" panose="020B0604020202020204" pitchFamily="34" charset="0"/>
                  </a:rPr>
                  <a:t> A statue has a mass of 840 kg. A similar statue made out of the same material </a:t>
                </a:r>
                <a:r>
                  <a:rPr lang="en-US" sz="2200" dirty="0" smtClean="0">
                    <a:latin typeface="Arial" panose="020B0604020202020204" pitchFamily="34" charset="0"/>
                    <a:cs typeface="Arial" panose="020B0604020202020204" pitchFamily="34" charset="0"/>
                  </a:rPr>
                  <a:t>is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b="0" i="0" smtClean="0">
                            <a:latin typeface="Cambria Math" panose="02040503050406030204" pitchFamily="18" charset="0"/>
                            <a:cs typeface="Arial" panose="020B0604020202020204" pitchFamily="34" charset="0"/>
                          </a:rPr>
                          <m:t>5</m:t>
                        </m:r>
                      </m:den>
                    </m:f>
                  </m:oMath>
                </a14:m>
                <a:r>
                  <a:rPr lang="en-US" sz="2200" dirty="0" smtClean="0">
                    <a:latin typeface="Arial" panose="020B0604020202020204" pitchFamily="34" charset="0"/>
                    <a:cs typeface="Arial" panose="020B0604020202020204" pitchFamily="34" charset="0"/>
                  </a:rPr>
                  <a:t> of the </a:t>
                </a:r>
                <a:r>
                  <a:rPr lang="en-US" sz="2200" dirty="0">
                    <a:latin typeface="Arial" panose="020B0604020202020204" pitchFamily="34" charset="0"/>
                    <a:cs typeface="Arial" panose="020B0604020202020204" pitchFamily="34" charset="0"/>
                  </a:rPr>
                  <a:t>height of the first </a:t>
                </a:r>
                <a:r>
                  <a:rPr lang="en-US" sz="2200" dirty="0" smtClean="0">
                    <a:latin typeface="Arial" panose="020B0604020202020204" pitchFamily="34" charset="0"/>
                    <a:cs typeface="Arial" panose="020B0604020202020204" pitchFamily="34" charset="0"/>
                  </a:rPr>
                  <a:t>statue.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mass of the small statue?</a:t>
                </a:r>
                <a:endParaRPr lang="pl-PL" sz="2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54819"/>
                <a:ext cx="5275834" cy="5464445"/>
              </a:xfrm>
              <a:prstGeom prst="rect">
                <a:avLst/>
              </a:prstGeom>
              <a:blipFill rotWithShape="0">
                <a:blip r:embed="rId4"/>
                <a:stretch>
                  <a:fillRect l="-1270" t="-670" r="-1732" b="-1339"/>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1640" y="2348880"/>
            <a:ext cx="3636939" cy="1991658"/>
          </a:xfrm>
          <a:prstGeom prst="rect">
            <a:avLst/>
          </a:prstGeom>
        </p:spPr>
      </p:pic>
      <p:sp>
        <p:nvSpPr>
          <p:cNvPr id="5" name="Rectangle 4"/>
          <p:cNvSpPr/>
          <p:nvPr/>
        </p:nvSpPr>
        <p:spPr>
          <a:xfrm>
            <a:off x="1331640" y="2348880"/>
            <a:ext cx="305320" cy="490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
        <p:nvSpPr>
          <p:cNvPr id="11" name="Rectangle 10"/>
          <p:cNvSpPr/>
          <p:nvPr/>
        </p:nvSpPr>
        <p:spPr>
          <a:xfrm flipH="1">
            <a:off x="5580112" y="5674022"/>
            <a:ext cx="3211902" cy="923330"/>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Q6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mass = volume x density, so mass and volume are in direct proportion.</a:t>
            </a:r>
            <a:endParaRPr lang="en-US"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50453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5256584" cy="954107"/>
          </a:xfrm>
          <a:prstGeom prst="rect">
            <a:avLst/>
          </a:prstGeom>
        </p:spPr>
        <p:txBody>
          <a:bodyPr wrap="square">
            <a:spAutoFit/>
          </a:bodyPr>
          <a:lstStyle/>
          <a:p>
            <a:pPr marL="622300" indent="-622300">
              <a:buClr>
                <a:srgbClr val="C00000"/>
              </a:buClr>
              <a:buFont typeface="+mj-lt"/>
              <a:buAutoNum type="arabicPeriod" startAt="10"/>
              <a:tabLst>
                <a:tab pos="1079500" algn="l"/>
                <a:tab pos="2743200" algn="l"/>
              </a:tabLst>
            </a:pPr>
            <a:r>
              <a:rPr lang="en-US" sz="2800" dirty="0">
                <a:latin typeface="Arial" panose="020B0604020202020204" pitchFamily="34" charset="0"/>
                <a:cs typeface="Arial" panose="020B0604020202020204" pitchFamily="34" charset="0"/>
              </a:rPr>
              <a:t>Construct each triangle accurately.</a:t>
            </a:r>
            <a:endParaRPr lang="pl-PL"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96" y="2375504"/>
            <a:ext cx="5197780" cy="4051211"/>
          </a:xfrm>
          <a:prstGeom prst="rect">
            <a:avLst/>
          </a:prstGeom>
        </p:spPr>
      </p:pic>
    </p:spTree>
    <p:extLst>
      <p:ext uri="{BB962C8B-B14F-4D97-AF65-F5344CB8AC3E}">
        <p14:creationId xmlns:p14="http://schemas.microsoft.com/office/powerpoint/2010/main" val="4187654265"/>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391</a:t>
            </a:r>
            <a:endParaRPr lang="en-GB" sz="1400" b="1" dirty="0">
              <a:latin typeface="Calibri" panose="020F0502020204030204" pitchFamily="34" charset="0"/>
            </a:endParaRPr>
          </a:p>
        </p:txBody>
      </p:sp>
      <p:sp>
        <p:nvSpPr>
          <p:cNvPr id="3" name="Rectangle 2"/>
          <p:cNvSpPr/>
          <p:nvPr/>
        </p:nvSpPr>
        <p:spPr>
          <a:xfrm>
            <a:off x="251520" y="1254819"/>
            <a:ext cx="3816424" cy="5478423"/>
          </a:xfrm>
          <a:prstGeom prst="rect">
            <a:avLst/>
          </a:prstGeom>
        </p:spPr>
        <p:txBody>
          <a:bodyPr wrap="square">
            <a:spAutoFit/>
          </a:bodyPr>
          <a:lstStyle/>
          <a:p>
            <a:pPr marL="457200" indent="-457200">
              <a:buClr>
                <a:srgbClr val="C00000"/>
              </a:buClr>
              <a:buFont typeface="+mj-lt"/>
              <a:buAutoNum type="arabicPeriod" startAt="5"/>
              <a:tabLst>
                <a:tab pos="857250" algn="l"/>
                <a:tab pos="2743200" algn="l"/>
              </a:tabLst>
            </a:pPr>
            <a:r>
              <a:rPr lang="en-US" sz="2500" dirty="0">
                <a:latin typeface="Arial" panose="020B0604020202020204" pitchFamily="34" charset="0"/>
                <a:cs typeface="Arial" panose="020B0604020202020204" pitchFamily="34" charset="0"/>
              </a:rPr>
              <a:t>The diagram shows a gift box with a surface area of 300cm</a:t>
            </a:r>
            <a:r>
              <a:rPr lang="en-US" sz="2500" baseline="30000" dirty="0">
                <a:latin typeface="Arial" panose="020B0604020202020204" pitchFamily="34" charset="0"/>
                <a:cs typeface="Arial" panose="020B0604020202020204" pitchFamily="34" charset="0"/>
              </a:rPr>
              <a:t>2</a:t>
            </a:r>
            <a:r>
              <a:rPr lang="en-US" sz="2500" dirty="0">
                <a:latin typeface="Arial" panose="020B0604020202020204" pitchFamily="34" charset="0"/>
                <a:cs typeface="Arial" panose="020B0604020202020204" pitchFamily="34" charset="0"/>
              </a:rPr>
              <a:t>. A piece of ribbon </a:t>
            </a:r>
            <a:r>
              <a:rPr lang="en-US" sz="2500" dirty="0" smtClean="0">
                <a:latin typeface="Arial" panose="020B0604020202020204" pitchFamily="34" charset="0"/>
                <a:cs typeface="Arial" panose="020B0604020202020204" pitchFamily="34" charset="0"/>
              </a:rPr>
              <a:t>46cm </a:t>
            </a:r>
            <a:r>
              <a:rPr lang="en-US" sz="2500" dirty="0">
                <a:latin typeface="Arial" panose="020B0604020202020204" pitchFamily="34" charset="0"/>
                <a:cs typeface="Arial" panose="020B0604020202020204" pitchFamily="34" charset="0"/>
              </a:rPr>
              <a:t>long is tied in a bow around the box. A larger gift box has a similar bow tied around it, using a piece of ribbon </a:t>
            </a:r>
            <a:r>
              <a:rPr lang="en-US" sz="2500" dirty="0" smtClean="0">
                <a:latin typeface="Arial" panose="020B0604020202020204" pitchFamily="34" charset="0"/>
                <a:cs typeface="Arial" panose="020B0604020202020204" pitchFamily="34" charset="0"/>
              </a:rPr>
              <a:t>69cm long.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What </a:t>
            </a:r>
            <a:r>
              <a:rPr lang="en-US" sz="2500" dirty="0">
                <a:latin typeface="Arial" panose="020B0604020202020204" pitchFamily="34" charset="0"/>
                <a:cs typeface="Arial" panose="020B0604020202020204" pitchFamily="34" charset="0"/>
              </a:rPr>
              <a:t>is the surface area of the larger box?</a:t>
            </a:r>
            <a:endParaRPr lang="pl-PL" sz="25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5936" y="1196753"/>
            <a:ext cx="1584176" cy="3168352"/>
          </a:xfrm>
          <a:prstGeom prst="rect">
            <a:avLst/>
          </a:prstGeom>
        </p:spPr>
      </p:pic>
    </p:spTree>
    <p:extLst>
      <p:ext uri="{BB962C8B-B14F-4D97-AF65-F5344CB8AC3E}">
        <p14:creationId xmlns:p14="http://schemas.microsoft.com/office/powerpoint/2010/main" val="1071231198"/>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391</a:t>
            </a:r>
            <a:endParaRPr lang="en-GB" sz="1400" b="1" dirty="0">
              <a:latin typeface="Calibri" panose="020F0502020204030204" pitchFamily="34" charset="0"/>
            </a:endParaRPr>
          </a:p>
        </p:txBody>
      </p:sp>
      <p:sp>
        <p:nvSpPr>
          <p:cNvPr id="3" name="Rectangle 2"/>
          <p:cNvSpPr/>
          <p:nvPr/>
        </p:nvSpPr>
        <p:spPr>
          <a:xfrm>
            <a:off x="251520" y="1254819"/>
            <a:ext cx="5256584" cy="3108543"/>
          </a:xfrm>
          <a:prstGeom prst="rect">
            <a:avLst/>
          </a:prstGeom>
        </p:spPr>
        <p:txBody>
          <a:bodyPr wrap="square">
            <a:spAutoFit/>
          </a:bodyPr>
          <a:lstStyle/>
          <a:p>
            <a:pPr marL="457200" indent="-457200">
              <a:buClr>
                <a:srgbClr val="C00000"/>
              </a:buClr>
              <a:buFont typeface="+mj-lt"/>
              <a:buAutoNum type="arabicPeriod" startAt="7"/>
              <a:tabLst>
                <a:tab pos="857250" algn="l"/>
                <a:tab pos="2743200" algn="l"/>
              </a:tabLst>
            </a:pPr>
            <a:r>
              <a:rPr lang="en-US" sz="2800" dirty="0">
                <a:latin typeface="Arial" panose="020B0604020202020204" pitchFamily="34" charset="0"/>
                <a:cs typeface="Arial" panose="020B0604020202020204" pitchFamily="34" charset="0"/>
              </a:rPr>
              <a:t>Cylinders Y and Z are </a:t>
            </a:r>
            <a:r>
              <a:rPr lang="en-US" sz="2800" dirty="0" smtClean="0">
                <a:latin typeface="Arial" panose="020B0604020202020204" pitchFamily="34" charset="0"/>
                <a:cs typeface="Arial" panose="020B0604020202020204" pitchFamily="34" charset="0"/>
              </a:rPr>
              <a:t>similar.</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volume of Y is </a:t>
            </a:r>
            <a:r>
              <a:rPr lang="en-US" sz="2800" dirty="0" smtClean="0">
                <a:latin typeface="Arial" panose="020B0604020202020204" pitchFamily="34" charset="0"/>
                <a:cs typeface="Arial" panose="020B0604020202020204" pitchFamily="34" charset="0"/>
              </a:rPr>
              <a:t>6</a:t>
            </a:r>
            <a:r>
              <a:rPr lang="el-GR" sz="2800" dirty="0" smtClean="0">
                <a:latin typeface="Times New Roman" panose="02020603050405020304" pitchFamily="18" charset="0"/>
                <a:cs typeface="Times New Roman" panose="02020603050405020304" pitchFamily="18" charset="0"/>
              </a:rPr>
              <a:t>π</a:t>
            </a:r>
            <a:r>
              <a:rPr lang="en-US" sz="2800" dirty="0" smtClean="0">
                <a:latin typeface="Arial" panose="020B0604020202020204" pitchFamily="34" charset="0"/>
                <a:cs typeface="Arial" panose="020B0604020202020204" pitchFamily="34" charset="0"/>
              </a:rPr>
              <a:t>cm</a:t>
            </a:r>
            <a:r>
              <a:rPr lang="en-US" sz="2800" baseline="30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volume of Z is </a:t>
            </a:r>
            <a:r>
              <a:rPr lang="en-US" sz="2800" dirty="0" smtClean="0">
                <a:latin typeface="Arial" panose="020B0604020202020204" pitchFamily="34" charset="0"/>
                <a:cs typeface="Arial" panose="020B0604020202020204" pitchFamily="34" charset="0"/>
              </a:rPr>
              <a:t>93.75</a:t>
            </a:r>
            <a:r>
              <a:rPr lang="el-GR" sz="2800" dirty="0" smtClean="0">
                <a:latin typeface="Times New Roman" panose="02020603050405020304" pitchFamily="18" charset="0"/>
                <a:cs typeface="Times New Roman" panose="02020603050405020304" pitchFamily="18" charset="0"/>
              </a:rPr>
              <a:t>π</a:t>
            </a:r>
            <a:r>
              <a:rPr lang="en-US" sz="2800" dirty="0" smtClean="0">
                <a:latin typeface="Arial" panose="020B0604020202020204" pitchFamily="34" charset="0"/>
                <a:cs typeface="Arial" panose="020B0604020202020204" pitchFamily="34" charset="0"/>
              </a:rPr>
              <a:t>cm</a:t>
            </a:r>
            <a:r>
              <a:rPr lang="en-US" sz="2800" baseline="30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Calculate </a:t>
            </a:r>
            <a:r>
              <a:rPr lang="en-US" sz="2800" dirty="0">
                <a:latin typeface="Arial" panose="020B0604020202020204" pitchFamily="34" charset="0"/>
                <a:cs typeface="Arial" panose="020B0604020202020204" pitchFamily="34" charset="0"/>
              </a:rPr>
              <a:t>the length of the radius of cylinder Z.</a:t>
            </a:r>
            <a:endParaRPr lang="pl-PL"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3495" y="4325512"/>
            <a:ext cx="5224609" cy="2199832"/>
          </a:xfrm>
          <a:prstGeom prst="rect">
            <a:avLst/>
          </a:prstGeom>
        </p:spPr>
      </p:pic>
    </p:spTree>
    <p:extLst>
      <p:ext uri="{BB962C8B-B14F-4D97-AF65-F5344CB8AC3E}">
        <p14:creationId xmlns:p14="http://schemas.microsoft.com/office/powerpoint/2010/main" val="944441645"/>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391</a:t>
            </a:r>
            <a:endParaRPr lang="en-GB" sz="1400" b="1" dirty="0">
              <a:latin typeface="Calibri" panose="020F0502020204030204" pitchFamily="34" charset="0"/>
            </a:endParaRPr>
          </a:p>
        </p:txBody>
      </p:sp>
      <p:sp>
        <p:nvSpPr>
          <p:cNvPr id="3" name="Rectangle 2"/>
          <p:cNvSpPr/>
          <p:nvPr/>
        </p:nvSpPr>
        <p:spPr>
          <a:xfrm>
            <a:off x="251520" y="1254819"/>
            <a:ext cx="5256584" cy="5324535"/>
          </a:xfrm>
          <a:prstGeom prst="rect">
            <a:avLst/>
          </a:prstGeom>
        </p:spPr>
        <p:txBody>
          <a:bodyPr wrap="square">
            <a:spAutoFit/>
          </a:bodyPr>
          <a:lstStyle/>
          <a:p>
            <a:pPr marL="400050" indent="-400050">
              <a:buClr>
                <a:srgbClr val="C00000"/>
              </a:buClr>
              <a:buFont typeface="+mj-lt"/>
              <a:buAutoNum type="arabicPeriod" startAt="8"/>
              <a:tabLst>
                <a:tab pos="857250" algn="l"/>
                <a:tab pos="2743200" algn="l"/>
              </a:tabLst>
            </a:pPr>
            <a:r>
              <a:rPr lang="en-US" sz="2000" b="1" dirty="0">
                <a:solidFill>
                  <a:srgbClr val="C00000"/>
                </a:solidFill>
                <a:latin typeface="Arial" panose="020B0604020202020204" pitchFamily="34" charset="0"/>
                <a:cs typeface="Arial" panose="020B0604020202020204" pitchFamily="34" charset="0"/>
              </a:rPr>
              <a:t>Problem-solving</a:t>
            </a:r>
            <a:r>
              <a:rPr lang="en-US" sz="2000" dirty="0">
                <a:latin typeface="Arial" panose="020B0604020202020204" pitchFamily="34" charset="0"/>
                <a:cs typeface="Arial" panose="020B0604020202020204" pitchFamily="34" charset="0"/>
              </a:rPr>
              <a:t> D and E are two regular pentagonal prisms that are mathematically similar. Prism D has cross-sectional area </a:t>
            </a:r>
            <a:r>
              <a:rPr lang="en-US" sz="2000" dirty="0" smtClean="0">
                <a:latin typeface="Arial" panose="020B0604020202020204" pitchFamily="34" charset="0"/>
                <a:cs typeface="Arial" panose="020B0604020202020204" pitchFamily="34" charset="0"/>
              </a:rPr>
              <a:t>15.5cm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side length of pentagon D is </a:t>
            </a:r>
            <a:r>
              <a:rPr lang="en-US" sz="2000" dirty="0" smtClean="0">
                <a:latin typeface="Arial" panose="020B0604020202020204" pitchFamily="34" charset="0"/>
                <a:cs typeface="Arial" panose="020B0604020202020204" pitchFamily="34" charset="0"/>
              </a:rPr>
              <a:t>3cm.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side length of pentagon E is </a:t>
            </a:r>
            <a:r>
              <a:rPr lang="en-US" sz="2000" dirty="0" smtClean="0">
                <a:latin typeface="Arial" panose="020B0604020202020204" pitchFamily="34" charset="0"/>
                <a:cs typeface="Arial" panose="020B0604020202020204" pitchFamily="34" charset="0"/>
              </a:rPr>
              <a:t>10.5cm.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length of prism D is </a:t>
            </a:r>
            <a:r>
              <a:rPr lang="en-US" sz="2000" dirty="0" smtClean="0">
                <a:latin typeface="Arial" panose="020B0604020202020204" pitchFamily="34" charset="0"/>
                <a:cs typeface="Arial" panose="020B0604020202020204" pitchFamily="34" charset="0"/>
              </a:rPr>
              <a:t>20cm.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out the volume of prism E.</a:t>
            </a:r>
          </a:p>
          <a:p>
            <a:pPr marL="8572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prisms the same size as prism E could be made from </a:t>
            </a:r>
            <a:r>
              <a:rPr lang="en-US" sz="2000" dirty="0" smtClean="0">
                <a:latin typeface="Arial" panose="020B0604020202020204" pitchFamily="34" charset="0"/>
                <a:cs typeface="Arial" panose="020B0604020202020204" pitchFamily="34" charset="0"/>
              </a:rPr>
              <a:t>1m</a:t>
            </a:r>
            <a:r>
              <a:rPr lang="en-US" sz="2000" baseline="30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plastic?</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4842" y="3525165"/>
            <a:ext cx="4671254" cy="1720991"/>
          </a:xfrm>
          <a:prstGeom prst="rect">
            <a:avLst/>
          </a:prstGeom>
        </p:spPr>
      </p:pic>
    </p:spTree>
    <p:extLst>
      <p:ext uri="{BB962C8B-B14F-4D97-AF65-F5344CB8AC3E}">
        <p14:creationId xmlns:p14="http://schemas.microsoft.com/office/powerpoint/2010/main" val="4284258860"/>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391</a:t>
            </a:r>
            <a:endParaRPr lang="en-GB" sz="1400" b="1" dirty="0">
              <a:latin typeface="Calibri" panose="020F0502020204030204" pitchFamily="34" charset="0"/>
            </a:endParaRPr>
          </a:p>
        </p:txBody>
      </p:sp>
      <p:sp>
        <p:nvSpPr>
          <p:cNvPr id="3" name="Rectangle 2"/>
          <p:cNvSpPr/>
          <p:nvPr/>
        </p:nvSpPr>
        <p:spPr>
          <a:xfrm>
            <a:off x="251520" y="1254819"/>
            <a:ext cx="5256584" cy="5262979"/>
          </a:xfrm>
          <a:prstGeom prst="rect">
            <a:avLst/>
          </a:prstGeom>
        </p:spPr>
        <p:txBody>
          <a:bodyPr wrap="square">
            <a:spAutoFit/>
          </a:bodyPr>
          <a:lstStyle/>
          <a:p>
            <a:pPr marL="457200" indent="-457200">
              <a:buClr>
                <a:srgbClr val="C00000"/>
              </a:buClr>
              <a:buFont typeface="+mj-lt"/>
              <a:buAutoNum type="arabicPeriod" startAt="9"/>
              <a:tabLst>
                <a:tab pos="857250" algn="l"/>
                <a:tab pos="2743200" algn="l"/>
              </a:tabLst>
            </a:pPr>
            <a:r>
              <a:rPr lang="en-US" sz="2400" dirty="0">
                <a:latin typeface="Arial" panose="020B0604020202020204" pitchFamily="34" charset="0"/>
                <a:cs typeface="Arial" panose="020B0604020202020204" pitchFamily="34" charset="0"/>
              </a:rPr>
              <a:t>In the diagram, </a:t>
            </a:r>
            <a:r>
              <a:rPr lang="en-US" sz="2400" i="1" dirty="0" smtClean="0">
                <a:latin typeface="Arial" panose="020B0604020202020204" pitchFamily="34" charset="0"/>
                <a:cs typeface="Arial" panose="020B0604020202020204" pitchFamily="34" charset="0"/>
              </a:rPr>
              <a:t>AE = BE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AG = HB</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 is parallel to </a:t>
            </a:r>
            <a:r>
              <a:rPr lang="en-US" sz="2400" i="1" dirty="0">
                <a:latin typeface="Arial" panose="020B0604020202020204" pitchFamily="34" charset="0"/>
                <a:cs typeface="Arial" panose="020B0604020202020204" pitchFamily="34" charset="0"/>
              </a:rPr>
              <a:t>DC</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Prove that triangle </a:t>
            </a:r>
            <a:r>
              <a:rPr lang="en-US" sz="2400" i="1" dirty="0">
                <a:latin typeface="Arial" panose="020B0604020202020204" pitchFamily="34" charset="0"/>
                <a:cs typeface="Arial" panose="020B0604020202020204" pitchFamily="34" charset="0"/>
              </a:rPr>
              <a:t>ACH</a:t>
            </a:r>
            <a:r>
              <a:rPr lang="en-US" sz="2400" dirty="0">
                <a:latin typeface="Arial" panose="020B0604020202020204" pitchFamily="34" charset="0"/>
                <a:cs typeface="Arial" panose="020B0604020202020204" pitchFamily="34" charset="0"/>
              </a:rPr>
              <a:t> and triangle </a:t>
            </a:r>
            <a:r>
              <a:rPr lang="en-US" sz="2400" i="1" dirty="0">
                <a:latin typeface="Arial" panose="020B0604020202020204" pitchFamily="34" charset="0"/>
                <a:cs typeface="Arial" panose="020B0604020202020204" pitchFamily="34" charset="0"/>
              </a:rPr>
              <a:t>BDG</a:t>
            </a:r>
            <a:r>
              <a:rPr lang="en-US" sz="2400" dirty="0">
                <a:latin typeface="Arial" panose="020B0604020202020204" pitchFamily="34" charset="0"/>
                <a:cs typeface="Arial" panose="020B0604020202020204" pitchFamily="34" charset="0"/>
              </a:rPr>
              <a:t> are congruent. Give reasons for your answer.</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764" y="2124468"/>
            <a:ext cx="4574096" cy="3123773"/>
          </a:xfrm>
          <a:prstGeom prst="rect">
            <a:avLst/>
          </a:prstGeom>
        </p:spPr>
      </p:pic>
    </p:spTree>
    <p:extLst>
      <p:ext uri="{BB962C8B-B14F-4D97-AF65-F5344CB8AC3E}">
        <p14:creationId xmlns:p14="http://schemas.microsoft.com/office/powerpoint/2010/main" val="4050228455"/>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392</a:t>
            </a:r>
            <a:endParaRPr lang="en-GB" sz="1400" b="1" dirty="0">
              <a:latin typeface="Calibri" panose="020F0502020204030204" pitchFamily="34" charset="0"/>
            </a:endParaRPr>
          </a:p>
        </p:txBody>
      </p:sp>
      <p:sp>
        <p:nvSpPr>
          <p:cNvPr id="3" name="Rectangle 2"/>
          <p:cNvSpPr/>
          <p:nvPr/>
        </p:nvSpPr>
        <p:spPr>
          <a:xfrm>
            <a:off x="251520" y="1254819"/>
            <a:ext cx="5256584" cy="2462213"/>
          </a:xfrm>
          <a:prstGeom prst="rect">
            <a:avLst/>
          </a:prstGeom>
        </p:spPr>
        <p:txBody>
          <a:bodyPr wrap="square">
            <a:spAutoFit/>
          </a:bodyPr>
          <a:lstStyle/>
          <a:p>
            <a:pPr marL="514350" indent="-514350">
              <a:buClr>
                <a:srgbClr val="C00000"/>
              </a:buClr>
              <a:buFont typeface="+mj-lt"/>
              <a:buAutoNum type="arabicPeriod" startAt="10"/>
              <a:tabLst>
                <a:tab pos="857250" algn="l"/>
                <a:tab pos="2743200" algn="l"/>
              </a:tabLst>
            </a:pPr>
            <a:r>
              <a:rPr lang="en-US" sz="2200" b="1" dirty="0">
                <a:solidFill>
                  <a:srgbClr val="C00000"/>
                </a:solidFill>
                <a:latin typeface="Arial" panose="020B0604020202020204" pitchFamily="34" charset="0"/>
                <a:cs typeface="Arial" panose="020B0604020202020204" pitchFamily="34" charset="0"/>
              </a:rPr>
              <a:t>Problem-solving </a:t>
            </a:r>
            <a:r>
              <a:rPr lang="en-US" sz="2200" dirty="0">
                <a:latin typeface="Arial" panose="020B0604020202020204" pitchFamily="34" charset="0"/>
                <a:cs typeface="Arial" panose="020B0604020202020204" pitchFamily="34" charset="0"/>
              </a:rPr>
              <a:t>The diagram shows trapezium </a:t>
            </a:r>
            <a:r>
              <a:rPr lang="en-US" sz="2200" i="1" dirty="0">
                <a:latin typeface="Arial" panose="020B0604020202020204" pitchFamily="34" charset="0"/>
                <a:cs typeface="Arial" panose="020B0604020202020204" pitchFamily="34" charset="0"/>
              </a:rPr>
              <a:t>ABCD</a:t>
            </a:r>
            <a:r>
              <a:rPr lang="en-US" sz="2200" dirty="0">
                <a:latin typeface="Arial" panose="020B0604020202020204" pitchFamily="34" charset="0"/>
                <a:cs typeface="Arial" panose="020B0604020202020204" pitchFamily="34" charset="0"/>
              </a:rPr>
              <a:t>. Trapezium </a:t>
            </a:r>
            <a:r>
              <a:rPr lang="en-US" sz="2200" i="1" dirty="0">
                <a:latin typeface="Arial" panose="020B0604020202020204" pitchFamily="34" charset="0"/>
                <a:cs typeface="Arial" panose="020B0604020202020204" pitchFamily="34" charset="0"/>
              </a:rPr>
              <a:t>ABCD</a:t>
            </a:r>
            <a:r>
              <a:rPr lang="en-US" sz="2200" dirty="0">
                <a:latin typeface="Arial" panose="020B0604020202020204" pitchFamily="34" charset="0"/>
                <a:cs typeface="Arial" panose="020B0604020202020204" pitchFamily="34" charset="0"/>
              </a:rPr>
              <a:t> is similar to trapezium </a:t>
            </a:r>
            <a:r>
              <a:rPr lang="en-US" sz="2200" i="1" dirty="0" smtClean="0">
                <a:latin typeface="Arial" panose="020B0604020202020204" pitchFamily="34" charset="0"/>
                <a:cs typeface="Arial" panose="020B0604020202020204" pitchFamily="34" charset="0"/>
              </a:rPr>
              <a:t>BZXV</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Lines </a:t>
            </a:r>
            <a:r>
              <a:rPr lang="en-US" sz="2200" i="1" dirty="0">
                <a:latin typeface="Arial" panose="020B0604020202020204" pitchFamily="34" charset="0"/>
                <a:cs typeface="Arial" panose="020B0604020202020204" pitchFamily="34" charset="0"/>
              </a:rPr>
              <a:t>AD</a:t>
            </a:r>
            <a:r>
              <a:rPr lang="en-US" sz="2200" dirty="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VW</a:t>
            </a:r>
            <a:r>
              <a:rPr lang="en-US" sz="2200" dirty="0" smtClean="0">
                <a:latin typeface="Arial" panose="020B0604020202020204" pitchFamily="34" charset="0"/>
                <a:cs typeface="Arial" panose="020B0604020202020204" pitchFamily="34" charset="0"/>
              </a:rPr>
              <a:t> and </a:t>
            </a:r>
            <a:r>
              <a:rPr lang="en-US" sz="2200" i="1" dirty="0" smtClean="0">
                <a:latin typeface="Arial" panose="020B0604020202020204" pitchFamily="34" charset="0"/>
                <a:cs typeface="Arial" panose="020B0604020202020204" pitchFamily="34" charset="0"/>
              </a:rPr>
              <a:t>CB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are parallel. Lines </a:t>
            </a:r>
            <a:r>
              <a:rPr lang="en-US" sz="2200" i="1" dirty="0">
                <a:latin typeface="Arial" panose="020B0604020202020204" pitchFamily="34" charset="0"/>
                <a:cs typeface="Arial" panose="020B0604020202020204" pitchFamily="34" charset="0"/>
              </a:rPr>
              <a:t>CD</a:t>
            </a:r>
            <a:r>
              <a:rPr lang="en-US" sz="2200" dirty="0">
                <a:latin typeface="Arial" panose="020B0604020202020204" pitchFamily="34" charset="0"/>
                <a:cs typeface="Arial" panose="020B0604020202020204" pitchFamily="34" charset="0"/>
              </a:rPr>
              <a:t> and </a:t>
            </a:r>
            <a:r>
              <a:rPr lang="en-US" sz="2200" i="1" dirty="0">
                <a:latin typeface="Arial" panose="020B0604020202020204" pitchFamily="34" charset="0"/>
                <a:cs typeface="Arial" panose="020B0604020202020204" pitchFamily="34" charset="0"/>
              </a:rPr>
              <a:t>YZ</a:t>
            </a:r>
            <a:r>
              <a:rPr lang="en-US" sz="2200" dirty="0">
                <a:latin typeface="Arial" panose="020B0604020202020204" pitchFamily="34" charset="0"/>
                <a:cs typeface="Arial" panose="020B0604020202020204" pitchFamily="34" charset="0"/>
              </a:rPr>
              <a:t> are parallel. Calculate the perimeter of trapezium </a:t>
            </a:r>
            <a:r>
              <a:rPr lang="en-US" sz="2200" i="1" dirty="0">
                <a:latin typeface="Arial" panose="020B0604020202020204" pitchFamily="34" charset="0"/>
                <a:cs typeface="Arial" panose="020B0604020202020204" pitchFamily="34" charset="0"/>
              </a:rPr>
              <a:t>BZXV</a:t>
            </a:r>
            <a:r>
              <a:rPr lang="en-US" sz="2200"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6757" y="3726156"/>
            <a:ext cx="5049339" cy="2871196"/>
          </a:xfrm>
          <a:prstGeom prst="rect">
            <a:avLst/>
          </a:prstGeom>
        </p:spPr>
      </p:pic>
    </p:spTree>
    <p:extLst>
      <p:ext uri="{BB962C8B-B14F-4D97-AF65-F5344CB8AC3E}">
        <p14:creationId xmlns:p14="http://schemas.microsoft.com/office/powerpoint/2010/main" val="1072757430"/>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smtClean="0"/>
              <a:t>12 – 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392</a:t>
            </a:r>
            <a:endParaRPr lang="en-GB" sz="1400" b="1" dirty="0">
              <a:latin typeface="Calibri" panose="020F0502020204030204" pitchFamily="34" charset="0"/>
            </a:endParaRPr>
          </a:p>
        </p:txBody>
      </p:sp>
      <p:sp>
        <p:nvSpPr>
          <p:cNvPr id="3" name="Rectangle 2"/>
          <p:cNvSpPr/>
          <p:nvPr/>
        </p:nvSpPr>
        <p:spPr>
          <a:xfrm>
            <a:off x="251520" y="1254819"/>
            <a:ext cx="3960440" cy="3785652"/>
          </a:xfrm>
          <a:prstGeom prst="rect">
            <a:avLst/>
          </a:prstGeom>
        </p:spPr>
        <p:txBody>
          <a:bodyPr wrap="square">
            <a:spAutoFit/>
          </a:bodyPr>
          <a:lstStyle/>
          <a:p>
            <a:pPr marL="400050" indent="-400050">
              <a:buClr>
                <a:srgbClr val="C00000"/>
              </a:buClr>
              <a:buFont typeface="+mj-lt"/>
              <a:buAutoNum type="arabicPeriod" startAt="11"/>
              <a:tabLst>
                <a:tab pos="857250" algn="l"/>
                <a:tab pos="2743200" algn="l"/>
              </a:tabLst>
            </a:pPr>
            <a:r>
              <a:rPr lang="en-US" sz="2000" b="1" dirty="0" smtClean="0">
                <a:solidFill>
                  <a:srgbClr val="C00000"/>
                </a:solidFill>
                <a:latin typeface="Arial" panose="020B0604020202020204" pitchFamily="34" charset="0"/>
                <a:cs typeface="Arial" panose="020B0604020202020204" pitchFamily="34" charset="0"/>
              </a:rPr>
              <a:t>Reasoning</a:t>
            </a:r>
            <a:r>
              <a:rPr lang="en-US" sz="2000" dirty="0" smtClean="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diagram shows a frustum</a:t>
            </a:r>
            <a:r>
              <a:rPr lang="en-US" sz="2000" dirty="0" smtClean="0">
                <a:latin typeface="Arial" panose="020B0604020202020204" pitchFamily="34" charset="0"/>
                <a:cs typeface="Arial" panose="020B0604020202020204" pitchFamily="34" charset="0"/>
              </a:rPr>
              <a:t>.</a:t>
            </a:r>
          </a:p>
          <a:p>
            <a:pPr marL="4000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height of the whole cone, </a:t>
            </a:r>
            <a:endParaRPr lang="en-US" sz="2000" dirty="0" smtClean="0">
              <a:latin typeface="Arial" panose="020B0604020202020204" pitchFamily="34" charset="0"/>
              <a:cs typeface="Arial" panose="020B0604020202020204" pitchFamily="34" charset="0"/>
            </a:endParaRPr>
          </a:p>
          <a:p>
            <a:pPr marL="4000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volume of the whole cone.</a:t>
            </a:r>
          </a:p>
          <a:p>
            <a:pPr marL="4000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volume of the smaller cone (the bit that is missing), </a:t>
            </a:r>
            <a:endParaRPr lang="en-US" sz="2000" dirty="0" smtClean="0">
              <a:latin typeface="Arial" panose="020B0604020202020204" pitchFamily="34" charset="0"/>
              <a:cs typeface="Arial" panose="020B0604020202020204" pitchFamily="34" charset="0"/>
            </a:endParaRPr>
          </a:p>
          <a:p>
            <a:pPr marL="4000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Hence</a:t>
            </a:r>
            <a:r>
              <a:rPr lang="en-US" sz="2000" dirty="0">
                <a:latin typeface="Arial" panose="020B0604020202020204" pitchFamily="34" charset="0"/>
                <a:cs typeface="Arial" panose="020B0604020202020204" pitchFamily="34" charset="0"/>
              </a:rPr>
              <a:t>, find the volume of the </a:t>
            </a:r>
            <a:r>
              <a:rPr lang="en-US" sz="2000" dirty="0" smtClean="0">
                <a:latin typeface="Arial" panose="020B0604020202020204" pitchFamily="34" charset="0"/>
                <a:cs typeface="Arial" panose="020B0604020202020204" pitchFamily="34" charset="0"/>
              </a:rPr>
              <a:t>frustum. Give </a:t>
            </a:r>
            <a:r>
              <a:rPr lang="en-US" sz="2000" dirty="0">
                <a:latin typeface="Arial" panose="020B0604020202020204" pitchFamily="34" charset="0"/>
                <a:cs typeface="Arial" panose="020B0604020202020204" pitchFamily="34" charset="0"/>
              </a:rPr>
              <a:t>your answer correct to 3 significant figures.</a:t>
            </a:r>
          </a:p>
        </p:txBody>
      </p:sp>
      <p:sp>
        <p:nvSpPr>
          <p:cNvPr id="7" name="Rectangle 6"/>
          <p:cNvSpPr/>
          <p:nvPr/>
        </p:nvSpPr>
        <p:spPr>
          <a:xfrm flipH="1">
            <a:off x="4211960" y="1273984"/>
            <a:ext cx="4575928" cy="1938992"/>
          </a:xfrm>
          <a:prstGeom prst="rect">
            <a:avLst/>
          </a:prstGeom>
          <a:solidFill>
            <a:srgbClr val="E8F5FD"/>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 communication hint </a:t>
            </a:r>
            <a:r>
              <a:rPr lang="en-US" sz="2000" dirty="0" smtClean="0">
                <a:solidFill>
                  <a:schemeClr val="tx1"/>
                </a:solidFill>
                <a:latin typeface="Arial" panose="020B0604020202020204" pitchFamily="34" charset="0"/>
                <a:cs typeface="Arial" panose="020B0604020202020204" pitchFamily="34" charset="0"/>
              </a:rPr>
              <a:t>– a </a:t>
            </a:r>
            <a:br>
              <a:rPr lang="en-US" sz="2000"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frustum</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is a cone or pyramid with </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point cut </a:t>
            </a:r>
            <a:r>
              <a:rPr lang="en-US" sz="2000" dirty="0" smtClean="0">
                <a:solidFill>
                  <a:schemeClr val="tx1"/>
                </a:solidFill>
                <a:latin typeface="Arial" panose="020B0604020202020204" pitchFamily="34" charset="0"/>
                <a:cs typeface="Arial" panose="020B0604020202020204" pitchFamily="34" charset="0"/>
              </a:rPr>
              <a:t>off, </a:t>
            </a:r>
            <a:r>
              <a:rPr lang="en-US" sz="2000" dirty="0">
                <a:solidFill>
                  <a:schemeClr val="tx1"/>
                </a:solidFill>
                <a:latin typeface="Arial" panose="020B0604020202020204" pitchFamily="34" charset="0"/>
                <a:cs typeface="Arial" panose="020B0604020202020204" pitchFamily="34" charset="0"/>
              </a:rPr>
              <a:t>parallel to the base</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4237739" y="3356992"/>
            <a:ext cx="4550149" cy="2431435"/>
          </a:xfrm>
          <a:prstGeom prst="rect">
            <a:avLst/>
          </a:prstGeom>
          <a:solidFill>
            <a:srgbClr val="F2FAE5"/>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chemeClr val="accent3">
                    <a:lumMod val="50000"/>
                  </a:schemeClr>
                </a:solidFill>
                <a:latin typeface="Arial" panose="020B0604020202020204" pitchFamily="34" charset="0"/>
                <a:cs typeface="Arial" panose="020B0604020202020204" pitchFamily="34" charset="0"/>
              </a:rPr>
              <a:t>Q11 strategy hint</a:t>
            </a:r>
            <a:r>
              <a:rPr lang="en-US" sz="1900" dirty="0" smtClean="0">
                <a:solidFill>
                  <a:schemeClr val="accent3">
                    <a:lumMod val="50000"/>
                  </a:schemeClr>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 Imagine the whole cone before the top was cut off to make the frustum. </a:t>
            </a:r>
            <a:br>
              <a:rPr lang="en-US" sz="1900" dirty="0" smtClean="0">
                <a:solidFill>
                  <a:schemeClr val="tx1"/>
                </a:solidFill>
                <a:latin typeface="Arial" panose="020B0604020202020204" pitchFamily="34" charset="0"/>
                <a:cs typeface="Arial" panose="020B0604020202020204" pitchFamily="34" charset="0"/>
              </a:rPr>
            </a:br>
            <a:r>
              <a:rPr lang="en-US" sz="1900" dirty="0" smtClean="0">
                <a:solidFill>
                  <a:schemeClr val="tx1"/>
                </a:solidFill>
                <a:latin typeface="Arial" panose="020B0604020202020204" pitchFamily="34" charset="0"/>
                <a:cs typeface="Arial" panose="020B0604020202020204" pitchFamily="34" charset="0"/>
              </a:rPr>
              <a:t>Use similar </a:t>
            </a:r>
            <a:br>
              <a:rPr lang="en-US" sz="1900" dirty="0" smtClean="0">
                <a:solidFill>
                  <a:schemeClr val="tx1"/>
                </a:solidFill>
                <a:latin typeface="Arial" panose="020B0604020202020204" pitchFamily="34" charset="0"/>
                <a:cs typeface="Arial" panose="020B0604020202020204" pitchFamily="34" charset="0"/>
              </a:rPr>
            </a:br>
            <a:r>
              <a:rPr lang="en-US" sz="1900" dirty="0" smtClean="0">
                <a:solidFill>
                  <a:schemeClr val="tx1"/>
                </a:solidFill>
                <a:latin typeface="Arial" panose="020B0604020202020204" pitchFamily="34" charset="0"/>
                <a:cs typeface="Arial" panose="020B0604020202020204" pitchFamily="34" charset="0"/>
              </a:rPr>
              <a:t>triangles to </a:t>
            </a:r>
            <a:br>
              <a:rPr lang="en-US" sz="1900" dirty="0" smtClean="0">
                <a:solidFill>
                  <a:schemeClr val="tx1"/>
                </a:solidFill>
                <a:latin typeface="Arial" panose="020B0604020202020204" pitchFamily="34" charset="0"/>
                <a:cs typeface="Arial" panose="020B0604020202020204" pitchFamily="34" charset="0"/>
              </a:rPr>
            </a:br>
            <a:r>
              <a:rPr lang="en-US" sz="1900" dirty="0" smtClean="0">
                <a:solidFill>
                  <a:schemeClr val="tx1"/>
                </a:solidFill>
                <a:latin typeface="Arial" panose="020B0604020202020204" pitchFamily="34" charset="0"/>
                <a:cs typeface="Arial" panose="020B0604020202020204" pitchFamily="34" charset="0"/>
              </a:rPr>
              <a:t>work out </a:t>
            </a:r>
            <a:br>
              <a:rPr lang="en-US" sz="1900" dirty="0" smtClean="0">
                <a:solidFill>
                  <a:schemeClr val="tx1"/>
                </a:solidFill>
                <a:latin typeface="Arial" panose="020B0604020202020204" pitchFamily="34" charset="0"/>
                <a:cs typeface="Arial" panose="020B0604020202020204" pitchFamily="34" charset="0"/>
              </a:rPr>
            </a:br>
            <a:r>
              <a:rPr lang="en-US" sz="1900" dirty="0" smtClean="0">
                <a:solidFill>
                  <a:schemeClr val="tx1"/>
                </a:solidFill>
                <a:latin typeface="Arial" panose="020B0604020202020204" pitchFamily="34" charset="0"/>
                <a:cs typeface="Arial" panose="020B0604020202020204" pitchFamily="34" charset="0"/>
              </a:rPr>
              <a:t>the heights.</a:t>
            </a:r>
            <a:br>
              <a:rPr lang="en-US" sz="1900" dirty="0" smtClean="0">
                <a:solidFill>
                  <a:schemeClr val="tx1"/>
                </a:solidFill>
                <a:latin typeface="Arial" panose="020B0604020202020204" pitchFamily="34" charset="0"/>
                <a:cs typeface="Arial" panose="020B0604020202020204" pitchFamily="34" charset="0"/>
              </a:rPr>
            </a:br>
            <a:endParaRPr lang="en-US" sz="1900" dirty="0" smtClean="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9092" y="2280149"/>
            <a:ext cx="3181665" cy="87495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0088" y="1190424"/>
            <a:ext cx="582392" cy="582392"/>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3608" y="5085184"/>
            <a:ext cx="2651501" cy="1462896"/>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58428" y="4053068"/>
            <a:ext cx="2612669" cy="1694706"/>
          </a:xfrm>
          <a:prstGeom prst="rect">
            <a:avLst/>
          </a:prstGeom>
        </p:spPr>
      </p:pic>
      <p:sp>
        <p:nvSpPr>
          <p:cNvPr id="13" name="Rectangle 12"/>
          <p:cNvSpPr/>
          <p:nvPr/>
        </p:nvSpPr>
        <p:spPr>
          <a:xfrm flipH="1">
            <a:off x="4237738" y="5874077"/>
            <a:ext cx="4550149" cy="7386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Q11b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Leave your answer in terms of </a:t>
            </a:r>
            <a:r>
              <a:rPr lang="el-GR" sz="2100" dirty="0">
                <a:solidFill>
                  <a:schemeClr val="tx1"/>
                </a:solidFill>
                <a:latin typeface="Times New Roman" panose="02020603050405020304" pitchFamily="18" charset="0"/>
                <a:cs typeface="Times New Roman" panose="02020603050405020304" pitchFamily="18" charset="0"/>
              </a:rPr>
              <a:t>π</a:t>
            </a:r>
            <a:endParaRPr lang="en-US" sz="2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578807"/>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392</a:t>
            </a:r>
            <a:endParaRPr lang="en-GB" sz="1400" b="1" dirty="0">
              <a:latin typeface="Calibri" panose="020F0502020204030204" pitchFamily="34" charset="0"/>
            </a:endParaRPr>
          </a:p>
        </p:txBody>
      </p:sp>
      <p:sp>
        <p:nvSpPr>
          <p:cNvPr id="3" name="Rectangle 2"/>
          <p:cNvSpPr/>
          <p:nvPr/>
        </p:nvSpPr>
        <p:spPr>
          <a:xfrm>
            <a:off x="251520" y="1227524"/>
            <a:ext cx="5256584" cy="3139321"/>
          </a:xfrm>
          <a:prstGeom prst="rect">
            <a:avLst/>
          </a:prstGeom>
        </p:spPr>
        <p:txBody>
          <a:bodyPr wrap="square">
            <a:spAutoFit/>
          </a:bodyPr>
          <a:lstStyle/>
          <a:p>
            <a:pPr marL="571500" indent="-571500">
              <a:buClr>
                <a:srgbClr val="C00000"/>
              </a:buClr>
              <a:buFont typeface="+mj-lt"/>
              <a:buAutoNum type="arabicPeriod" startAt="12"/>
              <a:tabLst>
                <a:tab pos="857250" algn="l"/>
                <a:tab pos="2743200" algn="l"/>
              </a:tabLst>
            </a:pPr>
            <a:r>
              <a:rPr lang="en-US" sz="2200" b="1" dirty="0" smtClean="0">
                <a:solidFill>
                  <a:srgbClr val="C00000"/>
                </a:solidFill>
                <a:latin typeface="Arial" panose="020B0604020202020204" pitchFamily="34" charset="0"/>
                <a:cs typeface="Arial" panose="020B0604020202020204" pitchFamily="34" charset="0"/>
              </a:rPr>
              <a:t>Problem-solving </a:t>
            </a:r>
            <a:r>
              <a:rPr lang="en-US" sz="2200" dirty="0">
                <a:latin typeface="Arial" panose="020B0604020202020204" pitchFamily="34" charset="0"/>
                <a:cs typeface="Arial" panose="020B0604020202020204" pitchFamily="34" charset="0"/>
              </a:rPr>
              <a:t>This is the frustum of a square-based </a:t>
            </a:r>
            <a:r>
              <a:rPr lang="en-US" sz="2200" dirty="0" smtClean="0">
                <a:latin typeface="Arial" panose="020B0604020202020204" pitchFamily="34" charset="0"/>
                <a:cs typeface="Arial" panose="020B0604020202020204" pitchFamily="34" charset="0"/>
              </a:rPr>
              <a:t>pyramid.</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length of the base is </a:t>
            </a:r>
            <a:r>
              <a:rPr lang="en-US" sz="2200" dirty="0" smtClean="0">
                <a:latin typeface="Arial" panose="020B0604020202020204" pitchFamily="34" charset="0"/>
                <a:cs typeface="Arial" panose="020B0604020202020204" pitchFamily="34" charset="0"/>
              </a:rPr>
              <a:t>18cm</a:t>
            </a:r>
            <a:r>
              <a:rPr lang="en-US" sz="2200" dirty="0">
                <a:latin typeface="Arial" panose="020B0604020202020204" pitchFamily="34" charset="0"/>
                <a:cs typeface="Arial" panose="020B0604020202020204" pitchFamily="34" charset="0"/>
              </a:rPr>
              <a:t>. The length of the top of the frustum is </a:t>
            </a:r>
            <a:r>
              <a:rPr lang="en-US" sz="2200" dirty="0" smtClean="0">
                <a:latin typeface="Arial" panose="020B0604020202020204" pitchFamily="34" charset="0"/>
                <a:cs typeface="Arial" panose="020B0604020202020204" pitchFamily="34" charset="0"/>
              </a:rPr>
              <a:t>7.5cm</a:t>
            </a:r>
            <a:r>
              <a:rPr lang="en-US" sz="2200" dirty="0">
                <a:latin typeface="Arial" panose="020B0604020202020204" pitchFamily="34" charset="0"/>
                <a:cs typeface="Arial" panose="020B0604020202020204" pitchFamily="34" charset="0"/>
              </a:rPr>
              <a:t>. The vertical height of the frustum is </a:t>
            </a:r>
            <a:r>
              <a:rPr lang="en-US" sz="2200" dirty="0" smtClean="0">
                <a:latin typeface="Arial" panose="020B0604020202020204" pitchFamily="34" charset="0"/>
                <a:cs typeface="Arial" panose="020B0604020202020204" pitchFamily="34" charset="0"/>
              </a:rPr>
              <a:t>20.4cm.</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 volume of the </a:t>
            </a:r>
            <a:r>
              <a:rPr lang="en-US" sz="2200" dirty="0" smtClean="0">
                <a:latin typeface="Arial" panose="020B0604020202020204" pitchFamily="34" charset="0"/>
                <a:cs typeface="Arial" panose="020B0604020202020204" pitchFamily="34" charset="0"/>
              </a:rPr>
              <a:t>frustum.</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Give </a:t>
            </a:r>
            <a:r>
              <a:rPr lang="en-US" sz="2200" dirty="0">
                <a:latin typeface="Arial" panose="020B0604020202020204" pitchFamily="34" charset="0"/>
                <a:cs typeface="Arial" panose="020B0604020202020204" pitchFamily="34" charset="0"/>
              </a:rPr>
              <a:t>your answer correct to 3 significant figures..</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590" y="1268760"/>
            <a:ext cx="522013" cy="5220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47609" y="4380088"/>
            <a:ext cx="3496455" cy="2217264"/>
          </a:xfrm>
          <a:prstGeom prst="rect">
            <a:avLst/>
          </a:prstGeom>
        </p:spPr>
      </p:pic>
    </p:spTree>
    <p:extLst>
      <p:ext uri="{BB962C8B-B14F-4D97-AF65-F5344CB8AC3E}">
        <p14:creationId xmlns:p14="http://schemas.microsoft.com/office/powerpoint/2010/main" val="1798470608"/>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393</a:t>
            </a:r>
            <a:endParaRPr lang="en-GB" sz="1400" b="1" dirty="0">
              <a:latin typeface="Calibri" panose="020F050202020403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590" y="1268760"/>
            <a:ext cx="522013" cy="522013"/>
          </a:xfrm>
          <a:prstGeom prst="rect">
            <a:avLst/>
          </a:prstGeom>
        </p:spPr>
      </p:pic>
      <p:grpSp>
        <p:nvGrpSpPr>
          <p:cNvPr id="7" name="Group 6"/>
          <p:cNvGrpSpPr/>
          <p:nvPr/>
        </p:nvGrpSpPr>
        <p:grpSpPr>
          <a:xfrm>
            <a:off x="305905" y="1268759"/>
            <a:ext cx="5130191" cy="5193868"/>
            <a:chOff x="3483872" y="1089030"/>
            <a:chExt cx="5264592" cy="5193868"/>
          </a:xfrm>
        </p:grpSpPr>
        <p:sp>
          <p:nvSpPr>
            <p:cNvPr id="9" name="Round Diagonal Corner Rectangle 8"/>
            <p:cNvSpPr/>
            <p:nvPr/>
          </p:nvSpPr>
          <p:spPr>
            <a:xfrm>
              <a:off x="3491880" y="1089030"/>
              <a:ext cx="5256584" cy="5193867"/>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4616648"/>
            </a:xfrm>
            <a:prstGeom prst="rect">
              <a:avLst/>
            </a:prstGeom>
          </p:spPr>
          <p:txBody>
            <a:bodyPr wrap="square">
              <a:spAutoFit/>
            </a:bodyPr>
            <a:lstStyle/>
            <a:p>
              <a:pPr>
                <a:spcAft>
                  <a:spcPts val="0"/>
                </a:spcAft>
                <a:tabLst>
                  <a:tab pos="4972050" algn="r"/>
                </a:tabLst>
              </a:pP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In </a:t>
              </a:r>
              <a:r>
                <a:rPr lang="en-US" sz="2100" dirty="0"/>
                <a:t>the </a:t>
              </a:r>
              <a:r>
                <a:rPr lang="en-US" sz="2100" dirty="0" smtClean="0"/>
                <a:t>diagram, </a:t>
              </a:r>
              <a:br>
                <a:rPr lang="en-US" sz="2100" dirty="0" smtClean="0"/>
              </a:br>
              <a:r>
                <a:rPr lang="en-US" sz="2100" i="1" dirty="0" smtClean="0"/>
                <a:t>ADE</a:t>
              </a:r>
              <a:r>
                <a:rPr lang="en-US" sz="2100" dirty="0" smtClean="0"/>
                <a:t> </a:t>
              </a:r>
              <a:r>
                <a:rPr lang="en-US" sz="2100" dirty="0"/>
                <a:t>is a </a:t>
              </a:r>
              <a:r>
                <a:rPr lang="en-US" sz="2100" dirty="0" smtClean="0"/>
                <a:t>right-</a:t>
              </a:r>
              <a:br>
                <a:rPr lang="en-US" sz="2100" dirty="0" smtClean="0"/>
              </a:br>
              <a:r>
                <a:rPr lang="en-US" sz="2100" dirty="0" smtClean="0"/>
                <a:t>angled </a:t>
              </a:r>
              <a:r>
                <a:rPr lang="en-US" sz="2100" dirty="0"/>
                <a:t>triangle </a:t>
              </a:r>
              <a:r>
                <a:rPr lang="en-US" sz="2100" dirty="0" smtClean="0"/>
                <a:t/>
              </a:r>
              <a:br>
                <a:rPr lang="en-US" sz="2100" dirty="0" smtClean="0"/>
              </a:br>
              <a:r>
                <a:rPr lang="en-US" sz="2100" i="1" dirty="0" smtClean="0"/>
                <a:t>ABCD</a:t>
              </a:r>
              <a:r>
                <a:rPr lang="en-US" sz="2100" dirty="0" smtClean="0"/>
                <a:t> </a:t>
              </a:r>
              <a:r>
                <a:rPr lang="en-US" sz="2100" dirty="0"/>
                <a:t>and </a:t>
              </a:r>
              <a:r>
                <a:rPr lang="en-US" sz="2100" dirty="0" smtClean="0"/>
                <a:t/>
              </a:r>
              <a:br>
                <a:rPr lang="en-US" sz="2100" dirty="0" smtClean="0"/>
              </a:br>
              <a:r>
                <a:rPr lang="en-US" sz="2100" i="1" dirty="0" smtClean="0"/>
                <a:t>AEFG</a:t>
              </a:r>
              <a:r>
                <a:rPr lang="en-US" sz="2100" dirty="0" smtClean="0"/>
                <a:t> </a:t>
              </a:r>
              <a:r>
                <a:rPr lang="en-US" sz="2100" dirty="0"/>
                <a:t>are </a:t>
              </a:r>
              <a:r>
                <a:rPr lang="en-US" sz="2100" dirty="0" smtClean="0"/>
                <a:t/>
              </a:r>
              <a:br>
                <a:rPr lang="en-US" sz="2100" dirty="0" smtClean="0"/>
              </a:br>
              <a:r>
                <a:rPr lang="en-US" sz="2100" dirty="0" smtClean="0"/>
                <a:t>squares</a:t>
              </a:r>
              <a:r>
                <a:rPr lang="en-US" sz="2100" dirty="0"/>
                <a:t>.</a:t>
              </a:r>
            </a:p>
            <a:p>
              <a:pPr>
                <a:spcAft>
                  <a:spcPts val="0"/>
                </a:spcAft>
                <a:tabLst>
                  <a:tab pos="4972050" algn="r"/>
                </a:tabLst>
              </a:pPr>
              <a:r>
                <a:rPr lang="en-US" sz="2100" dirty="0"/>
                <a:t>Prove that </a:t>
              </a:r>
              <a:r>
                <a:rPr lang="en-US" sz="2100" dirty="0" smtClean="0"/>
                <a:t/>
              </a:r>
              <a:br>
                <a:rPr lang="en-US" sz="2100" dirty="0" smtClean="0"/>
              </a:br>
              <a:r>
                <a:rPr lang="en-US" sz="2100" dirty="0" smtClean="0"/>
                <a:t>triangle </a:t>
              </a:r>
              <a:r>
                <a:rPr lang="en-US" sz="2100" i="1" dirty="0"/>
                <a:t>ABE</a:t>
              </a:r>
              <a:r>
                <a:rPr lang="en-US" sz="2100" dirty="0"/>
                <a:t> </a:t>
              </a:r>
              <a:r>
                <a:rPr lang="en-US" sz="2100" dirty="0" smtClean="0"/>
                <a:t/>
              </a:r>
              <a:br>
                <a:rPr lang="en-US" sz="2100" dirty="0" smtClean="0"/>
              </a:br>
              <a:r>
                <a:rPr lang="en-US" sz="2100" dirty="0" smtClean="0"/>
                <a:t>is </a:t>
              </a:r>
              <a:r>
                <a:rPr lang="en-US" sz="2100" dirty="0"/>
                <a:t>congruent </a:t>
              </a:r>
              <a:r>
                <a:rPr lang="en-US" sz="2100" dirty="0" smtClean="0"/>
                <a:t/>
              </a:r>
              <a:br>
                <a:rPr lang="en-US" sz="2100" dirty="0" smtClean="0"/>
              </a:br>
              <a:r>
                <a:rPr lang="en-US" sz="2100" dirty="0" smtClean="0"/>
                <a:t>to </a:t>
              </a:r>
              <a:r>
                <a:rPr lang="en-US" sz="2100" dirty="0"/>
                <a:t>triangle </a:t>
              </a:r>
              <a:r>
                <a:rPr lang="en-US" sz="2100" i="1" dirty="0"/>
                <a:t>ADG</a:t>
              </a:r>
              <a:r>
                <a:rPr lang="en-US" sz="2100" dirty="0"/>
                <a:t>. </a:t>
              </a:r>
              <a:r>
                <a:rPr lang="en-US" sz="2100" dirty="0" smtClean="0"/>
                <a:t>	</a:t>
              </a:r>
              <a:r>
                <a:rPr lang="en-US" sz="2100" b="1" dirty="0" smtClean="0"/>
                <a:t>(</a:t>
              </a:r>
              <a:r>
                <a:rPr lang="en-US" sz="2100" b="1" dirty="0"/>
                <a:t>3 marks)</a:t>
              </a:r>
              <a:r>
                <a:rPr lang="en-US" sz="2100" dirty="0"/>
                <a:t> </a:t>
              </a:r>
              <a:endParaRPr lang="en-US" sz="2100" dirty="0" smtClean="0"/>
            </a:p>
            <a:p>
              <a:pPr algn="r">
                <a:spcAft>
                  <a:spcPts val="0"/>
                </a:spcAft>
                <a:tabLst>
                  <a:tab pos="4972050" algn="r"/>
                </a:tabLst>
              </a:pPr>
              <a:r>
                <a:rPr lang="en-US" sz="2100" i="1" dirty="0" smtClean="0"/>
                <a:t>March </a:t>
              </a:r>
              <a:r>
                <a:rPr lang="en-US" sz="2100" i="1" dirty="0"/>
                <a:t>2013, Q22, 5MB3H/01</a:t>
              </a:r>
              <a:endParaRPr lang="en-US" sz="2100" b="1" i="1" dirty="0"/>
            </a:p>
          </p:txBody>
        </p:sp>
      </p:gr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81654" y="1844824"/>
            <a:ext cx="2967596" cy="3857876"/>
          </a:xfrm>
          <a:prstGeom prst="rect">
            <a:avLst/>
          </a:prstGeom>
        </p:spPr>
      </p:pic>
    </p:spTree>
    <p:extLst>
      <p:ext uri="{BB962C8B-B14F-4D97-AF65-F5344CB8AC3E}">
        <p14:creationId xmlns:p14="http://schemas.microsoft.com/office/powerpoint/2010/main" val="142363056"/>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393</a:t>
            </a:r>
            <a:endParaRPr lang="en-GB" sz="1400" b="1" dirty="0">
              <a:latin typeface="Calibri" panose="020F0502020204030204" pitchFamily="34" charset="0"/>
            </a:endParaRPr>
          </a:p>
        </p:txBody>
      </p:sp>
      <p:sp>
        <p:nvSpPr>
          <p:cNvPr id="3" name="Rectangle 2"/>
          <p:cNvSpPr/>
          <p:nvPr/>
        </p:nvSpPr>
        <p:spPr>
          <a:xfrm>
            <a:off x="251520" y="1227524"/>
            <a:ext cx="5256584" cy="3170099"/>
          </a:xfrm>
          <a:prstGeom prst="rect">
            <a:avLst/>
          </a:prstGeom>
        </p:spPr>
        <p:txBody>
          <a:bodyPr wrap="square">
            <a:spAutoFit/>
          </a:bodyPr>
          <a:lstStyle/>
          <a:p>
            <a:pPr marL="571500" indent="-571500">
              <a:buClr>
                <a:srgbClr val="C00000"/>
              </a:buClr>
              <a:buFont typeface="+mj-lt"/>
              <a:buAutoNum type="arabicPeriod" startAt="14"/>
              <a:tabLst>
                <a:tab pos="857250" algn="l"/>
                <a:tab pos="2743200" algn="l"/>
              </a:tabLst>
            </a:pPr>
            <a:r>
              <a:rPr lang="en-US" sz="2000" b="1" dirty="0">
                <a:solidFill>
                  <a:srgbClr val="C00000"/>
                </a:solidFill>
                <a:latin typeface="Arial" panose="020B0604020202020204" pitchFamily="34" charset="0"/>
                <a:cs typeface="Arial" panose="020B0604020202020204" pitchFamily="34" charset="0"/>
              </a:rPr>
              <a:t>Problem-solving / Communication </a:t>
            </a:r>
            <a:r>
              <a:rPr lang="en-US" sz="2000" dirty="0">
                <a:latin typeface="Arial" panose="020B0604020202020204" pitchFamily="34" charset="0"/>
                <a:cs typeface="Arial" panose="020B0604020202020204" pitchFamily="34" charset="0"/>
              </a:rPr>
              <a:t>Triangles </a:t>
            </a:r>
            <a:r>
              <a:rPr lang="en-US" sz="2000" i="1" dirty="0">
                <a:latin typeface="Arial" panose="020B0604020202020204" pitchFamily="34" charset="0"/>
                <a:cs typeface="Arial" panose="020B0604020202020204" pitchFamily="34" charset="0"/>
              </a:rPr>
              <a:t>STU</a:t>
            </a:r>
            <a:r>
              <a:rPr lang="en-US" sz="2000" dirty="0">
                <a:latin typeface="Arial" panose="020B0604020202020204" pitchFamily="34" charset="0"/>
                <a:cs typeface="Arial" panose="020B0604020202020204" pitchFamily="34" charset="0"/>
              </a:rPr>
              <a:t> and </a:t>
            </a:r>
            <a:r>
              <a:rPr lang="en-US" sz="2000" i="1" dirty="0" smtClean="0">
                <a:latin typeface="Arial" panose="020B0604020202020204" pitchFamily="34" charset="0"/>
                <a:cs typeface="Arial" panose="020B0604020202020204" pitchFamily="34" charset="0"/>
              </a:rPr>
              <a:t>VWX</a:t>
            </a:r>
            <a:r>
              <a:rPr lang="en-US" sz="2000" dirty="0" smtClean="0">
                <a:latin typeface="Arial" panose="020B0604020202020204" pitchFamily="34" charset="0"/>
                <a:cs typeface="Arial" panose="020B0604020202020204" pitchFamily="34" charset="0"/>
              </a:rPr>
              <a:t> are mathematically similar.</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base, </a:t>
            </a:r>
            <a:r>
              <a:rPr lang="en-US" sz="2000" i="1" dirty="0">
                <a:latin typeface="Arial" panose="020B0604020202020204" pitchFamily="34" charset="0"/>
                <a:cs typeface="Arial" panose="020B0604020202020204" pitchFamily="34" charset="0"/>
              </a:rPr>
              <a:t>SU</a:t>
            </a:r>
            <a:r>
              <a:rPr lang="en-US" sz="2000" dirty="0">
                <a:latin typeface="Arial" panose="020B0604020202020204" pitchFamily="34" charset="0"/>
                <a:cs typeface="Arial" panose="020B0604020202020204" pitchFamily="34" charset="0"/>
              </a:rPr>
              <a:t>, of triangle </a:t>
            </a:r>
            <a:r>
              <a:rPr lang="en-US" sz="2000" i="1" dirty="0">
                <a:latin typeface="Arial" panose="020B0604020202020204" pitchFamily="34" charset="0"/>
                <a:cs typeface="Arial" panose="020B0604020202020204" pitchFamily="34" charset="0"/>
              </a:rPr>
              <a:t>STU </a:t>
            </a:r>
            <a:r>
              <a:rPr lang="en-US" sz="2000" dirty="0">
                <a:latin typeface="Arial" panose="020B0604020202020204" pitchFamily="34" charset="0"/>
                <a:cs typeface="Arial" panose="020B0604020202020204" pitchFamily="34" charset="0"/>
              </a:rPr>
              <a:t>has length 2(</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-1) cm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base, </a:t>
            </a:r>
            <a:r>
              <a:rPr lang="en-US" sz="2000" i="1" dirty="0">
                <a:latin typeface="Arial" panose="020B0604020202020204" pitchFamily="34" charset="0"/>
                <a:cs typeface="Arial" panose="020B0604020202020204" pitchFamily="34" charset="0"/>
              </a:rPr>
              <a:t>VX</a:t>
            </a:r>
            <a:r>
              <a:rPr lang="en-US" sz="2000" dirty="0">
                <a:latin typeface="Arial" panose="020B0604020202020204" pitchFamily="34" charset="0"/>
                <a:cs typeface="Arial" panose="020B0604020202020204" pitchFamily="34" charset="0"/>
              </a:rPr>
              <a:t>, of triangle </a:t>
            </a:r>
            <a:r>
              <a:rPr lang="en-US" sz="2000" i="1" dirty="0">
                <a:latin typeface="Arial" panose="020B0604020202020204" pitchFamily="34" charset="0"/>
                <a:cs typeface="Arial" panose="020B0604020202020204" pitchFamily="34" charset="0"/>
              </a:rPr>
              <a:t>VWX </a:t>
            </a:r>
            <a:r>
              <a:rPr lang="en-US" sz="2000" dirty="0">
                <a:latin typeface="Arial" panose="020B0604020202020204" pitchFamily="34" charset="0"/>
                <a:cs typeface="Arial" panose="020B0604020202020204" pitchFamily="34" charset="0"/>
              </a:rPr>
              <a:t>has length (</a:t>
            </a:r>
            <a:r>
              <a:rPr lang="en-US" sz="2000" i="1" dirty="0">
                <a:latin typeface="Arial" panose="020B0604020202020204" pitchFamily="34" charset="0"/>
                <a:cs typeface="Arial" panose="020B0604020202020204" pitchFamily="34" charset="0"/>
              </a:rPr>
              <a:t>x</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- 1) cm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area of triangle </a:t>
            </a:r>
            <a:r>
              <a:rPr lang="en-US" sz="2000" i="1" dirty="0">
                <a:latin typeface="Arial" panose="020B0604020202020204" pitchFamily="34" charset="0"/>
                <a:cs typeface="Arial" panose="020B0604020202020204" pitchFamily="34" charset="0"/>
              </a:rPr>
              <a:t>STU </a:t>
            </a:r>
            <a:r>
              <a:rPr lang="en-US" sz="2000" dirty="0">
                <a:latin typeface="Arial" panose="020B0604020202020204" pitchFamily="34" charset="0"/>
                <a:cs typeface="Arial" panose="020B0604020202020204" pitchFamily="34" charset="0"/>
              </a:rPr>
              <a:t>is </a:t>
            </a:r>
            <a:r>
              <a:rPr lang="en-US" sz="2000" dirty="0" smtClean="0">
                <a:latin typeface="Arial" panose="020B0604020202020204" pitchFamily="34" charset="0"/>
                <a:cs typeface="Arial" panose="020B0604020202020204" pitchFamily="34" charset="0"/>
              </a:rPr>
              <a:t>8cm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area of triangle </a:t>
            </a:r>
            <a:r>
              <a:rPr lang="en-US" sz="2000" i="1" dirty="0" smtClean="0">
                <a:latin typeface="Arial" panose="020B0604020202020204" pitchFamily="34" charset="0"/>
                <a:cs typeface="Arial" panose="020B0604020202020204" pitchFamily="34" charset="0"/>
              </a:rPr>
              <a:t>VWS </a:t>
            </a:r>
            <a:r>
              <a:rPr lang="en-US" sz="2000" dirty="0" smtClean="0">
                <a:latin typeface="Arial" panose="020B0604020202020204" pitchFamily="34" charset="0"/>
                <a:cs typeface="Arial" panose="020B0604020202020204" pitchFamily="34" charset="0"/>
              </a:rPr>
              <a:t>is </a:t>
            </a:r>
            <a:r>
              <a:rPr lang="en-US" sz="2000" i="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Prove that </a:t>
            </a:r>
            <a:r>
              <a:rPr lang="en-US" sz="2000"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2</a:t>
            </a:r>
            <a:r>
              <a:rPr lang="en-US" sz="2000" i="1" dirty="0" smtClean="0">
                <a:latin typeface="Arial" panose="020B0604020202020204" pitchFamily="34" charset="0"/>
                <a:cs typeface="Arial" panose="020B0604020202020204" pitchFamily="34" charset="0"/>
              </a:rPr>
              <a:t>x</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+ 4</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+ 2.</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590" y="1268760"/>
            <a:ext cx="522013" cy="522013"/>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3336" y="4338499"/>
            <a:ext cx="3952993" cy="2258853"/>
          </a:xfrm>
          <a:prstGeom prst="rect">
            <a:avLst/>
          </a:prstGeom>
        </p:spPr>
      </p:pic>
    </p:spTree>
    <p:extLst>
      <p:ext uri="{BB962C8B-B14F-4D97-AF65-F5344CB8AC3E}">
        <p14:creationId xmlns:p14="http://schemas.microsoft.com/office/powerpoint/2010/main" val="745968727"/>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400" dirty="0" smtClean="0"/>
              <a:t>12 – Knowledge Check</a:t>
            </a:r>
            <a:endParaRPr lang="en-GB" sz="34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394</a:t>
            </a:r>
            <a:endParaRPr lang="en-GB" sz="1400" b="1" dirty="0">
              <a:latin typeface="Calibri" panose="020F0502020204030204" pitchFamily="34" charset="0"/>
            </a:endParaRPr>
          </a:p>
        </p:txBody>
      </p:sp>
      <p:graphicFrame>
        <p:nvGraphicFramePr>
          <p:cNvPr id="8" name="Table 7"/>
          <p:cNvGraphicFramePr>
            <a:graphicFrameLocks noGrp="1"/>
          </p:cNvGraphicFramePr>
          <p:nvPr>
            <p:extLst/>
          </p:nvPr>
        </p:nvGraphicFramePr>
        <p:xfrm>
          <a:off x="179512" y="1112953"/>
          <a:ext cx="8640960" cy="5616624"/>
        </p:xfrm>
        <a:graphic>
          <a:graphicData uri="http://schemas.openxmlformats.org/drawingml/2006/table">
            <a:tbl>
              <a:tblPr firstRow="1" bandRow="1">
                <a:effectLst/>
                <a:tableStyleId>{5940675A-B579-460E-94D1-54222C63F5DA}</a:tableStyleId>
              </a:tblPr>
              <a:tblGrid>
                <a:gridCol w="8640960"/>
              </a:tblGrid>
              <a:tr h="475707">
                <a:tc>
                  <a:txBody>
                    <a:bodyPr/>
                    <a:lstStyle/>
                    <a:p>
                      <a:r>
                        <a:rPr lang="en-US" sz="2000" b="1" i="0" dirty="0" smtClean="0">
                          <a:latin typeface="Arial" panose="020B0604020202020204" pitchFamily="34" charset="0"/>
                          <a:cs typeface="Arial" panose="020B0604020202020204" pitchFamily="34" charset="0"/>
                        </a:rPr>
                        <a:t>12 – Knowledge Check</a:t>
                      </a:r>
                      <a:endParaRPr lang="en-US" sz="20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Congruent triangles have exactly the same size and shape. Their angles are the same and corresponding sides are the same length.</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Two triangles are congruent when one of these conditions of congruence is true.</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SSS (all three sides equal)</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SAS (two sides and the included angle are equal)</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AAS (two angles and a corresponding side are equal)</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RHS (right angle, hypotenuse and one other side are equal).</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You can use congruence to solve problems and prove that shapes</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are the same.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To prove something, you write a series of logical statements that show the statement is true. Each statement must be supported by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mathematical reason.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Shapes are similar when one shape is an enlargement of the other.</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Corresponding angles are equal and corresponding sides are all in</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the same ratio....</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9" name="TextBox 8"/>
          <p:cNvSpPr txBox="1"/>
          <p:nvPr/>
        </p:nvSpPr>
        <p:spPr>
          <a:xfrm>
            <a:off x="7443174" y="1630541"/>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12.1</a:t>
            </a:r>
            <a:endParaRPr lang="en-US" dirty="0"/>
          </a:p>
        </p:txBody>
      </p:sp>
      <p:sp>
        <p:nvSpPr>
          <p:cNvPr id="11" name="TextBox 10"/>
          <p:cNvSpPr txBox="1"/>
          <p:nvPr/>
        </p:nvSpPr>
        <p:spPr>
          <a:xfrm>
            <a:off x="7443173" y="2350621"/>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12.1</a:t>
            </a:r>
            <a:endParaRPr lang="en-US" dirty="0"/>
          </a:p>
        </p:txBody>
      </p:sp>
      <p:cxnSp>
        <p:nvCxnSpPr>
          <p:cNvPr id="12" name="Straight Arrow Connector 11"/>
          <p:cNvCxnSpPr/>
          <p:nvPr/>
        </p:nvCxnSpPr>
        <p:spPr>
          <a:xfrm flipH="1">
            <a:off x="3422830" y="2564904"/>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3173" y="407707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12.2</a:t>
            </a:r>
            <a:endParaRPr lang="en-US" dirty="0"/>
          </a:p>
        </p:txBody>
      </p:sp>
      <p:cxnSp>
        <p:nvCxnSpPr>
          <p:cNvPr id="18" name="Straight Arrow Connector 17"/>
          <p:cNvCxnSpPr/>
          <p:nvPr/>
        </p:nvCxnSpPr>
        <p:spPr>
          <a:xfrm flipH="1">
            <a:off x="3347864" y="4365104"/>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199058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51060" y="4798893"/>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12.2</a:t>
            </a:r>
            <a:endParaRPr lang="en-US" dirty="0"/>
          </a:p>
        </p:txBody>
      </p:sp>
      <p:cxnSp>
        <p:nvCxnSpPr>
          <p:cNvPr id="15" name="Straight Arrow Connector 14"/>
          <p:cNvCxnSpPr/>
          <p:nvPr/>
        </p:nvCxnSpPr>
        <p:spPr>
          <a:xfrm flipH="1">
            <a:off x="3355751" y="5013176"/>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43173" y="60212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12.3</a:t>
            </a:r>
            <a:endParaRPr lang="en-US" dirty="0"/>
          </a:p>
        </p:txBody>
      </p:sp>
      <p:cxnSp>
        <p:nvCxnSpPr>
          <p:cNvPr id="20" name="Straight Arrow Connector 19"/>
          <p:cNvCxnSpPr/>
          <p:nvPr/>
        </p:nvCxnSpPr>
        <p:spPr>
          <a:xfrm flipH="1">
            <a:off x="3347864" y="63093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2166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340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46394067"/>
              </p:ext>
            </p:extLst>
          </p:nvPr>
        </p:nvGraphicFramePr>
        <p:xfrm>
          <a:off x="251518" y="1268760"/>
          <a:ext cx="8568952" cy="4326592"/>
        </p:xfrm>
        <a:graphic>
          <a:graphicData uri="http://schemas.openxmlformats.org/drawingml/2006/table">
            <a:tbl>
              <a:tblPr firstRow="1" bandRow="1">
                <a:effectLst/>
                <a:tableStyleId>{5940675A-B579-460E-94D1-54222C63F5DA}</a:tableStyleId>
              </a:tblPr>
              <a:tblGrid>
                <a:gridCol w="2142238"/>
                <a:gridCol w="2250252"/>
                <a:gridCol w="417646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26957">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Show that two triangles are congruent.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Know the conditions of congruence.</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All £1 coins are congruent. This means that coin machines can recognise their value.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3600" dirty="0" smtClean="0">
                          <a:latin typeface="Arial" panose="020B0604020202020204" pitchFamily="34" charset="0"/>
                          <a:cs typeface="Arial" panose="020B0604020202020204" pitchFamily="34" charset="0"/>
                        </a:rPr>
                        <a:t>What do angles in a triangle sum to?</a:t>
                      </a:r>
                      <a:endParaRPr lang="en-US" sz="36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12.1</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400" dirty="0" smtClean="0"/>
              <a:t>12 – Knowledge Check</a:t>
            </a:r>
            <a:endParaRPr lang="en-GB" sz="34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394</a:t>
            </a:r>
            <a:endParaRPr lang="en-GB" sz="1400" b="1" dirty="0">
              <a:latin typeface="Calibri" panose="020F0502020204030204" pitchFamily="34" charset="0"/>
            </a:endParaRPr>
          </a:p>
        </p:txBody>
      </p:sp>
      <p:graphicFrame>
        <p:nvGraphicFramePr>
          <p:cNvPr id="8" name="Table 7"/>
          <p:cNvGraphicFramePr>
            <a:graphicFrameLocks noGrp="1"/>
          </p:cNvGraphicFramePr>
          <p:nvPr>
            <p:extLst/>
          </p:nvPr>
        </p:nvGraphicFramePr>
        <p:xfrm>
          <a:off x="179512" y="1196752"/>
          <a:ext cx="8784976" cy="5472608"/>
        </p:xfrm>
        <a:graphic>
          <a:graphicData uri="http://schemas.openxmlformats.org/drawingml/2006/table">
            <a:tbl>
              <a:tblPr firstRow="1" bandRow="1">
                <a:effectLst/>
                <a:tableStyleId>{5940675A-B579-460E-94D1-54222C63F5DA}</a:tableStyleId>
              </a:tblPr>
              <a:tblGrid>
                <a:gridCol w="8784976"/>
              </a:tblGrid>
              <a:tr h="475707">
                <a:tc>
                  <a:txBody>
                    <a:bodyPr/>
                    <a:lstStyle/>
                    <a:p>
                      <a:r>
                        <a:rPr lang="en-US" sz="2000" b="1" i="0" dirty="0" smtClean="0">
                          <a:latin typeface="Arial" panose="020B0604020202020204" pitchFamily="34" charset="0"/>
                          <a:cs typeface="Arial" panose="020B0604020202020204" pitchFamily="34" charset="0"/>
                        </a:rPr>
                        <a:t>12 – Knowledge Check</a:t>
                      </a:r>
                      <a:endParaRPr lang="en-US" sz="20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996901">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When a shape is enlarged by linear scale factor </a:t>
                      </a:r>
                      <a:r>
                        <a:rPr lang="en-US" sz="2100" b="0" i="1" dirty="0" smtClean="0">
                          <a:latin typeface="Times New Roman" panose="02020603050405020304" pitchFamily="18" charset="0"/>
                          <a:cs typeface="Times New Roman" panose="02020603050405020304" pitchFamily="18" charset="0"/>
                        </a:rPr>
                        <a:t>k</a:t>
                      </a:r>
                      <a:r>
                        <a:rPr lang="en-US" sz="2100" b="0" i="0" dirty="0" smtClean="0">
                          <a:latin typeface="Times New Roman" panose="02020603050405020304" pitchFamily="18" charset="0"/>
                          <a:cs typeface="Times New Roman" panose="02020603050405020304" pitchFamily="18" charset="0"/>
                        </a:rPr>
                        <a:t>, the area of the</a:t>
                      </a:r>
                      <a:r>
                        <a:rPr lang="en-US" sz="2100" b="0" i="0" baseline="0" dirty="0" smtClean="0">
                          <a:latin typeface="Times New Roman" panose="02020603050405020304" pitchFamily="18" charset="0"/>
                          <a:cs typeface="Times New Roman" panose="02020603050405020304" pitchFamily="18" charset="0"/>
                        </a:rPr>
                        <a:t> </a:t>
                      </a:r>
                      <a:r>
                        <a:rPr lang="en-US" sz="2100" b="0" i="0" dirty="0" smtClean="0">
                          <a:latin typeface="Times New Roman" panose="02020603050405020304" pitchFamily="18" charset="0"/>
                          <a:cs typeface="Times New Roman" panose="02020603050405020304" pitchFamily="18" charset="0"/>
                        </a:rPr>
                        <a:t>shape is enlarged by scale factor </a:t>
                      </a:r>
                      <a:r>
                        <a:rPr lang="en-US" sz="2100" b="0" i="1" dirty="0" smtClean="0">
                          <a:latin typeface="Times New Roman" panose="02020603050405020304" pitchFamily="18" charset="0"/>
                          <a:cs typeface="Times New Roman" panose="02020603050405020304" pitchFamily="18" charset="0"/>
                        </a:rPr>
                        <a:t>k</a:t>
                      </a:r>
                      <a:r>
                        <a:rPr lang="en-US" sz="2100" b="0" i="0" baseline="30000" dirty="0" smtClean="0">
                          <a:latin typeface="Times New Roman" panose="02020603050405020304" pitchFamily="18" charset="0"/>
                          <a:cs typeface="Times New Roman" panose="02020603050405020304" pitchFamily="18" charset="0"/>
                        </a:rPr>
                        <a:t>2</a:t>
                      </a:r>
                      <a:r>
                        <a:rPr lang="en-US" sz="21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When a shape is enlarged by linear scale factor </a:t>
                      </a:r>
                      <a:r>
                        <a:rPr lang="en-US" sz="2100" b="0" i="1" dirty="0" smtClean="0">
                          <a:latin typeface="Times New Roman" panose="02020603050405020304" pitchFamily="18" charset="0"/>
                          <a:cs typeface="Times New Roman" panose="02020603050405020304" pitchFamily="18" charset="0"/>
                        </a:rPr>
                        <a:t>k</a:t>
                      </a:r>
                      <a:r>
                        <a:rPr lang="en-US" sz="2100" b="0" i="0" dirty="0" smtClean="0">
                          <a:latin typeface="Times New Roman" panose="02020603050405020304" pitchFamily="18" charset="0"/>
                          <a:cs typeface="Times New Roman" panose="02020603050405020304" pitchFamily="18" charset="0"/>
                        </a:rPr>
                        <a:t>, the volume is</a:t>
                      </a:r>
                      <a:r>
                        <a:rPr lang="en-US" sz="2100" b="0" i="0" baseline="0" dirty="0" smtClean="0">
                          <a:latin typeface="Times New Roman" panose="02020603050405020304" pitchFamily="18" charset="0"/>
                          <a:cs typeface="Times New Roman" panose="02020603050405020304" pitchFamily="18" charset="0"/>
                        </a:rPr>
                        <a:t> </a:t>
                      </a:r>
                      <a:r>
                        <a:rPr lang="en-US" sz="2100" b="0" i="0" dirty="0" smtClean="0">
                          <a:latin typeface="Times New Roman" panose="02020603050405020304" pitchFamily="18" charset="0"/>
                          <a:cs typeface="Times New Roman" panose="02020603050405020304" pitchFamily="18" charset="0"/>
                        </a:rPr>
                        <a:t>enlarged by scale factor </a:t>
                      </a:r>
                      <a:r>
                        <a:rPr lang="en-US" sz="2100" b="0" i="1" dirty="0" smtClean="0">
                          <a:latin typeface="Times New Roman" panose="02020603050405020304" pitchFamily="18" charset="0"/>
                          <a:cs typeface="Times New Roman" panose="02020603050405020304" pitchFamily="18" charset="0"/>
                        </a:rPr>
                        <a:t>k</a:t>
                      </a:r>
                      <a:r>
                        <a:rPr lang="en-US" sz="2100" b="0" i="0" baseline="30000" dirty="0" smtClean="0">
                          <a:latin typeface="Times New Roman" panose="02020603050405020304" pitchFamily="18" charset="0"/>
                          <a:cs typeface="Times New Roman" panose="02020603050405020304" pitchFamily="18" charset="0"/>
                        </a:rPr>
                        <a:t>3</a:t>
                      </a:r>
                      <a:r>
                        <a:rPr lang="en-US" sz="21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When the linear scale factor is </a:t>
                      </a:r>
                      <a:r>
                        <a:rPr lang="en-US" sz="2100" b="0" i="1" dirty="0" smtClean="0">
                          <a:latin typeface="Times New Roman" panose="02020603050405020304" pitchFamily="18" charset="0"/>
                          <a:cs typeface="Times New Roman" panose="02020603050405020304" pitchFamily="18" charset="0"/>
                        </a:rPr>
                        <a:t>k</a:t>
                      </a:r>
                      <a:r>
                        <a:rPr lang="en-US" sz="2100" b="0" i="0" dirty="0" smtClean="0">
                          <a:latin typeface="Times New Roman" panose="02020603050405020304" pitchFamily="18" charset="0"/>
                          <a:cs typeface="Times New Roman" panose="02020603050405020304" pitchFamily="18" charset="0"/>
                        </a:rPr>
                        <a:t>:</a:t>
                      </a:r>
                      <a:br>
                        <a:rPr lang="en-US" sz="2100" b="0" i="0" dirty="0" smtClean="0">
                          <a:latin typeface="Times New Roman" panose="02020603050405020304" pitchFamily="18" charset="0"/>
                          <a:cs typeface="Times New Roman" panose="02020603050405020304" pitchFamily="18" charset="0"/>
                        </a:rPr>
                      </a:br>
                      <a:r>
                        <a:rPr lang="en-US" sz="2100" b="0" i="0" dirty="0" smtClean="0">
                          <a:latin typeface="Times New Roman" panose="02020603050405020304" pitchFamily="18" charset="0"/>
                          <a:cs typeface="Times New Roman" panose="02020603050405020304" pitchFamily="18" charset="0"/>
                        </a:rPr>
                        <a:t>Lengths are multiplied by </a:t>
                      </a:r>
                      <a:r>
                        <a:rPr lang="en-US" sz="2100" b="0" i="1" dirty="0" smtClean="0">
                          <a:latin typeface="Times New Roman" panose="02020603050405020304" pitchFamily="18" charset="0"/>
                          <a:cs typeface="Times New Roman" panose="02020603050405020304" pitchFamily="18" charset="0"/>
                        </a:rPr>
                        <a:t>k</a:t>
                      </a:r>
                      <a:r>
                        <a:rPr lang="en-US" sz="2100" b="0" i="0" dirty="0" smtClean="0">
                          <a:latin typeface="Times New Roman" panose="02020603050405020304" pitchFamily="18" charset="0"/>
                          <a:cs typeface="Times New Roman" panose="02020603050405020304" pitchFamily="18" charset="0"/>
                        </a:rPr>
                        <a:t> </a:t>
                      </a:r>
                      <a:br>
                        <a:rPr lang="en-US" sz="2100" b="0" i="0" dirty="0" smtClean="0">
                          <a:latin typeface="Times New Roman" panose="02020603050405020304" pitchFamily="18" charset="0"/>
                          <a:cs typeface="Times New Roman" panose="02020603050405020304" pitchFamily="18" charset="0"/>
                        </a:rPr>
                      </a:br>
                      <a:r>
                        <a:rPr lang="en-US" sz="2100" b="0" i="0" dirty="0" smtClean="0">
                          <a:latin typeface="Times New Roman" panose="02020603050405020304" pitchFamily="18" charset="0"/>
                          <a:cs typeface="Times New Roman" panose="02020603050405020304" pitchFamily="18" charset="0"/>
                        </a:rPr>
                        <a:t>Area is multiplied by </a:t>
                      </a:r>
                      <a:r>
                        <a:rPr lang="en-US" sz="2100" b="0" i="1" dirty="0" smtClean="0">
                          <a:latin typeface="Times New Roman" panose="02020603050405020304" pitchFamily="18" charset="0"/>
                          <a:cs typeface="Times New Roman" panose="02020603050405020304" pitchFamily="18" charset="0"/>
                        </a:rPr>
                        <a:t>k</a:t>
                      </a:r>
                      <a:r>
                        <a:rPr lang="en-US" sz="2100" b="0" i="0" baseline="30000" dirty="0" smtClean="0">
                          <a:latin typeface="Times New Roman" panose="02020603050405020304" pitchFamily="18" charset="0"/>
                          <a:cs typeface="Times New Roman" panose="02020603050405020304" pitchFamily="18" charset="0"/>
                        </a:rPr>
                        <a:t>2</a:t>
                      </a:r>
                      <a:r>
                        <a:rPr lang="en-US" sz="2100" b="0" i="0" dirty="0" smtClean="0">
                          <a:latin typeface="Times New Roman" panose="02020603050405020304" pitchFamily="18" charset="0"/>
                          <a:cs typeface="Times New Roman" panose="02020603050405020304" pitchFamily="18" charset="0"/>
                        </a:rPr>
                        <a:t/>
                      </a:r>
                      <a:br>
                        <a:rPr lang="en-US" sz="2100" b="0" i="0" dirty="0" smtClean="0">
                          <a:latin typeface="Times New Roman" panose="02020603050405020304" pitchFamily="18" charset="0"/>
                          <a:cs typeface="Times New Roman" panose="02020603050405020304" pitchFamily="18" charset="0"/>
                        </a:rPr>
                      </a:br>
                      <a:r>
                        <a:rPr lang="en-US" sz="2100" b="0" i="0" dirty="0" smtClean="0">
                          <a:latin typeface="Times New Roman" panose="02020603050405020304" pitchFamily="18" charset="0"/>
                          <a:cs typeface="Times New Roman" panose="02020603050405020304" pitchFamily="18" charset="0"/>
                        </a:rPr>
                        <a:t>Volume is multiplied by </a:t>
                      </a:r>
                      <a:r>
                        <a:rPr lang="en-US" sz="2100" b="0" i="1" dirty="0" smtClean="0">
                          <a:latin typeface="Times New Roman" panose="02020603050405020304" pitchFamily="18" charset="0"/>
                          <a:cs typeface="Times New Roman" panose="02020603050405020304" pitchFamily="18" charset="0"/>
                        </a:rPr>
                        <a:t>k</a:t>
                      </a:r>
                      <a:r>
                        <a:rPr lang="en-US" sz="2100" b="0" i="0" baseline="30000" dirty="0" smtClean="0">
                          <a:latin typeface="Times New Roman" panose="02020603050405020304" pitchFamily="18" charset="0"/>
                          <a:cs typeface="Times New Roman" panose="02020603050405020304" pitchFamily="18" charset="0"/>
                        </a:rPr>
                        <a:t>3</a:t>
                      </a:r>
                      <a:r>
                        <a:rPr lang="en-US" sz="2100" b="0" i="0"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0" i="0" dirty="0" smtClean="0">
                          <a:latin typeface="Times New Roman" panose="02020603050405020304" pitchFamily="18" charset="0"/>
                          <a:cs typeface="Times New Roman" panose="02020603050405020304" pitchFamily="18" charset="0"/>
                        </a:rPr>
                        <a:t>For each statement A, B and C, choose a score:</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0" i="0" dirty="0" smtClean="0">
                          <a:latin typeface="Times New Roman" panose="02020603050405020304" pitchFamily="18" charset="0"/>
                          <a:cs typeface="Times New Roman" panose="02020603050405020304" pitchFamily="18" charset="0"/>
                        </a:rPr>
                        <a:t>1 - strongly disagree; </a:t>
                      </a:r>
                      <a:r>
                        <a:rPr lang="en-US" sz="2100" b="0" i="0" baseline="0" dirty="0" smtClean="0">
                          <a:latin typeface="Times New Roman" panose="02020603050405020304" pitchFamily="18" charset="0"/>
                          <a:cs typeface="Times New Roman" panose="02020603050405020304" pitchFamily="18" charset="0"/>
                        </a:rPr>
                        <a:t>   </a:t>
                      </a:r>
                      <a:r>
                        <a:rPr lang="en-US" sz="2100" b="0" i="0" dirty="0" smtClean="0">
                          <a:latin typeface="Times New Roman" panose="02020603050405020304" pitchFamily="18" charset="0"/>
                          <a:cs typeface="Times New Roman" panose="02020603050405020304" pitchFamily="18" charset="0"/>
                        </a:rPr>
                        <a:t>2 - disagree; </a:t>
                      </a:r>
                      <a:r>
                        <a:rPr lang="en-US" sz="2100" b="0" i="0" baseline="0" dirty="0" smtClean="0">
                          <a:latin typeface="Times New Roman" panose="02020603050405020304" pitchFamily="18" charset="0"/>
                          <a:cs typeface="Times New Roman" panose="02020603050405020304" pitchFamily="18" charset="0"/>
                        </a:rPr>
                        <a:t> </a:t>
                      </a:r>
                      <a:r>
                        <a:rPr lang="en-US" sz="2100" b="0" i="0" dirty="0" smtClean="0">
                          <a:latin typeface="Times New Roman" panose="02020603050405020304" pitchFamily="18" charset="0"/>
                          <a:cs typeface="Times New Roman" panose="02020603050405020304" pitchFamily="18" charset="0"/>
                        </a:rPr>
                        <a:t>3 - agree; </a:t>
                      </a:r>
                      <a:r>
                        <a:rPr lang="en-US" sz="2100" b="0" i="0" baseline="0" dirty="0" smtClean="0">
                          <a:latin typeface="Times New Roman" panose="02020603050405020304" pitchFamily="18" charset="0"/>
                          <a:cs typeface="Times New Roman" panose="02020603050405020304" pitchFamily="18" charset="0"/>
                        </a:rPr>
                        <a:t> </a:t>
                      </a:r>
                      <a:r>
                        <a:rPr lang="en-US" sz="2100" b="0" i="0" dirty="0" smtClean="0">
                          <a:latin typeface="Times New Roman" panose="02020603050405020304" pitchFamily="18" charset="0"/>
                          <a:cs typeface="Times New Roman" panose="02020603050405020304" pitchFamily="18" charset="0"/>
                        </a:rPr>
                        <a:t>4 - strongly agree </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1" i="0" dirty="0" smtClean="0">
                          <a:latin typeface="Times New Roman" panose="02020603050405020304" pitchFamily="18" charset="0"/>
                          <a:cs typeface="Times New Roman" panose="02020603050405020304" pitchFamily="18" charset="0"/>
                        </a:rPr>
                        <a:t>A </a:t>
                      </a:r>
                      <a:r>
                        <a:rPr lang="en-US" sz="2100" b="0" i="0" dirty="0" smtClean="0">
                          <a:latin typeface="Times New Roman" panose="02020603050405020304" pitchFamily="18" charset="0"/>
                          <a:cs typeface="Times New Roman" panose="02020603050405020304" pitchFamily="18" charset="0"/>
                        </a:rPr>
                        <a:t> I always try hard in mathematics </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1" i="0" dirty="0" smtClean="0">
                          <a:latin typeface="Times New Roman" panose="02020603050405020304" pitchFamily="18" charset="0"/>
                          <a:cs typeface="Times New Roman" panose="02020603050405020304" pitchFamily="18" charset="0"/>
                        </a:rPr>
                        <a:t>B </a:t>
                      </a:r>
                      <a:r>
                        <a:rPr lang="en-US" sz="2100" b="0" i="0" dirty="0" smtClean="0">
                          <a:latin typeface="Times New Roman" panose="02020603050405020304" pitchFamily="18" charset="0"/>
                          <a:cs typeface="Times New Roman" panose="02020603050405020304" pitchFamily="18" charset="0"/>
                        </a:rPr>
                        <a:t> Doing mathematics never makes me worried </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1" i="0" dirty="0" smtClean="0">
                          <a:latin typeface="Times New Roman" panose="02020603050405020304" pitchFamily="18" charset="0"/>
                          <a:cs typeface="Times New Roman" panose="02020603050405020304" pitchFamily="18" charset="0"/>
                        </a:rPr>
                        <a:t>C </a:t>
                      </a:r>
                      <a:r>
                        <a:rPr lang="en-US" sz="2100" b="0" i="0" dirty="0" smtClean="0">
                          <a:latin typeface="Times New Roman" panose="02020603050405020304" pitchFamily="18" charset="0"/>
                          <a:cs typeface="Times New Roman" panose="02020603050405020304" pitchFamily="18" charset="0"/>
                        </a:rPr>
                        <a:t> I am good at mathematics</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00" b="0" i="0" dirty="0" smtClean="0">
                          <a:latin typeface="Times New Roman" panose="02020603050405020304" pitchFamily="18" charset="0"/>
                          <a:cs typeface="Times New Roman" panose="02020603050405020304" pitchFamily="18" charset="0"/>
                        </a:rPr>
                        <a:t>For any statement you scored less than 3, write down two things you could do so that you agree more strongly in the future.</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9" name="TextBox 8"/>
          <p:cNvSpPr txBox="1"/>
          <p:nvPr/>
        </p:nvSpPr>
        <p:spPr>
          <a:xfrm>
            <a:off x="7443174" y="1702549"/>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12.1</a:t>
            </a:r>
            <a:endParaRPr lang="en-US" dirty="0"/>
          </a:p>
        </p:txBody>
      </p:sp>
      <p:sp>
        <p:nvSpPr>
          <p:cNvPr id="11" name="TextBox 10"/>
          <p:cNvSpPr txBox="1"/>
          <p:nvPr/>
        </p:nvSpPr>
        <p:spPr>
          <a:xfrm>
            <a:off x="7443173" y="24208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12.5</a:t>
            </a:r>
            <a:endParaRPr lang="en-US" dirty="0"/>
          </a:p>
        </p:txBody>
      </p:sp>
      <p:cxnSp>
        <p:nvCxnSpPr>
          <p:cNvPr id="12" name="Straight Arrow Connector 11"/>
          <p:cNvCxnSpPr/>
          <p:nvPr/>
        </p:nvCxnSpPr>
        <p:spPr>
          <a:xfrm flipH="1">
            <a:off x="3422830" y="27089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3173" y="3358733"/>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12.5</a:t>
            </a:r>
            <a:endParaRPr lang="en-US" dirty="0"/>
          </a:p>
        </p:txBody>
      </p:sp>
      <p:cxnSp>
        <p:nvCxnSpPr>
          <p:cNvPr id="18" name="Straight Arrow Connector 17"/>
          <p:cNvCxnSpPr/>
          <p:nvPr/>
        </p:nvCxnSpPr>
        <p:spPr>
          <a:xfrm flipH="1">
            <a:off x="3347864" y="371703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2132856"/>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Delay 21"/>
          <p:cNvSpPr/>
          <p:nvPr/>
        </p:nvSpPr>
        <p:spPr>
          <a:xfrm flipH="1">
            <a:off x="8599395" y="4077072"/>
            <a:ext cx="365093" cy="2639686"/>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492819"/>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395</a:t>
            </a:r>
            <a:endParaRPr lang="en-GB" sz="1400" b="1" dirty="0">
              <a:latin typeface="Calibri" panose="020F0502020204030204" pitchFamily="34" charset="0"/>
            </a:endParaRPr>
          </a:p>
        </p:txBody>
      </p:sp>
      <p:sp>
        <p:nvSpPr>
          <p:cNvPr id="3" name="Rectangle 2"/>
          <p:cNvSpPr/>
          <p:nvPr/>
        </p:nvSpPr>
        <p:spPr>
          <a:xfrm>
            <a:off x="251520" y="1988840"/>
            <a:ext cx="5275834" cy="1384995"/>
          </a:xfrm>
          <a:prstGeom prst="rect">
            <a:avLst/>
          </a:prstGeom>
        </p:spPr>
        <p:txBody>
          <a:bodyPr wrap="square">
            <a:spAutoFit/>
          </a:bodyPr>
          <a:lstStyle/>
          <a:p>
            <a:pPr marL="457200" indent="-457200">
              <a:buClr>
                <a:srgbClr val="C00000"/>
              </a:buClr>
              <a:buFont typeface="+mj-lt"/>
              <a:buAutoNum type="arabicPeriod"/>
              <a:tabLst>
                <a:tab pos="857250" algn="l"/>
                <a:tab pos="2743200" algn="l"/>
                <a:tab pos="5086350" algn="r"/>
              </a:tabLst>
            </a:pPr>
            <a:r>
              <a:rPr lang="en-US" sz="2800" i="1" dirty="0">
                <a:latin typeface="Arial" panose="020B0604020202020204" pitchFamily="34" charset="0"/>
                <a:cs typeface="Arial" panose="020B0604020202020204" pitchFamily="34" charset="0"/>
              </a:rPr>
              <a:t>JKL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PQR </a:t>
            </a:r>
            <a:r>
              <a:rPr lang="en-US" sz="2800" dirty="0">
                <a:latin typeface="Arial" panose="020B0604020202020204" pitchFamily="34" charset="0"/>
                <a:cs typeface="Arial" panose="020B0604020202020204" pitchFamily="34" charset="0"/>
              </a:rPr>
              <a:t>are </a:t>
            </a:r>
            <a:r>
              <a:rPr lang="en-US" sz="2800" dirty="0" smtClean="0">
                <a:latin typeface="Arial" panose="020B0604020202020204" pitchFamily="34" charset="0"/>
                <a:cs typeface="Arial" panose="020B0604020202020204" pitchFamily="34" charset="0"/>
              </a:rPr>
              <a:t>triangles. Show </a:t>
            </a:r>
            <a:r>
              <a:rPr lang="en-US" sz="2800" dirty="0">
                <a:latin typeface="Arial" panose="020B0604020202020204" pitchFamily="34" charset="0"/>
                <a:cs typeface="Arial" panose="020B0604020202020204" pitchFamily="34" charset="0"/>
              </a:rPr>
              <a:t>that the triangles are not similar</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(4 marks)</a:t>
            </a:r>
            <a:endParaRPr lang="pl-PL" sz="28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nvPr>
        </p:nvGraphicFramePr>
        <p:xfrm>
          <a:off x="251518" y="1254656"/>
          <a:ext cx="8568952" cy="701040"/>
        </p:xfrm>
        <a:graphic>
          <a:graphicData uri="http://schemas.openxmlformats.org/drawingml/2006/table">
            <a:tbl>
              <a:tblPr firstRow="1" bandRow="1">
                <a:effectLst/>
                <a:tableStyleId>{5940675A-B579-460E-94D1-54222C63F5DA}</a:tableStyleId>
              </a:tblPr>
              <a:tblGrid>
                <a:gridCol w="4284476"/>
                <a:gridCol w="4284476"/>
              </a:tblGrid>
              <a:tr h="368816">
                <a:tc>
                  <a:txBody>
                    <a:bodyPr/>
                    <a:lstStyle/>
                    <a:p>
                      <a:r>
                        <a:rPr lang="en-US" sz="2800" b="1" dirty="0" smtClean="0">
                          <a:latin typeface="Arial" panose="020B0604020202020204" pitchFamily="34" charset="0"/>
                          <a:cs typeface="Arial" panose="020B0604020202020204" pitchFamily="34" charset="0"/>
                        </a:rPr>
                        <a:t>12. Unit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c>
                  <a:txBody>
                    <a:bodyPr/>
                    <a:lstStyle/>
                    <a:p>
                      <a:r>
                        <a:rPr lang="en-US" sz="2000" b="1" dirty="0" smtClean="0">
                          <a:latin typeface="Arial" panose="020B0604020202020204" pitchFamily="34" charset="0"/>
                          <a:cs typeface="Arial" panose="020B0604020202020204" pitchFamily="34" charset="0"/>
                        </a:rPr>
                        <a:t>Log how you did on your Student Progression Chart.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20000"/>
                        <a:lumOff val="80000"/>
                      </a:schemeClr>
                    </a:solidFill>
                  </a:tcPr>
                </a:tc>
              </a:tr>
            </a:tbl>
          </a:graphicData>
        </a:graphic>
      </p:graphicFrame>
      <p:sp>
        <p:nvSpPr>
          <p:cNvPr id="14" name="Rectangle 13"/>
          <p:cNvSpPr/>
          <p:nvPr/>
        </p:nvSpPr>
        <p:spPr>
          <a:xfrm>
            <a:off x="5620436" y="1988840"/>
            <a:ext cx="3200036" cy="453650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408" y="2016264"/>
            <a:ext cx="548640" cy="54864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1520" y="3547956"/>
            <a:ext cx="2738962" cy="1772109"/>
          </a:xfrm>
          <a:prstGeom prst="rect">
            <a:avLst/>
          </a:prstGeom>
        </p:spPr>
      </p:pic>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6420" y="3494805"/>
            <a:ext cx="2401684" cy="2238451"/>
          </a:xfrm>
          <a:prstGeom prst="rect">
            <a:avLst/>
          </a:prstGeom>
        </p:spPr>
      </p:pic>
    </p:spTree>
    <p:extLst>
      <p:ext uri="{BB962C8B-B14F-4D97-AF65-F5344CB8AC3E}">
        <p14:creationId xmlns:p14="http://schemas.microsoft.com/office/powerpoint/2010/main" val="2979748067"/>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395</a:t>
            </a:r>
            <a:endParaRPr lang="en-GB" sz="1400" b="1" dirty="0">
              <a:latin typeface="Calibri" panose="020F0502020204030204" pitchFamily="34" charset="0"/>
            </a:endParaRPr>
          </a:p>
        </p:txBody>
      </p:sp>
      <p:sp>
        <p:nvSpPr>
          <p:cNvPr id="3" name="Rectangle 2"/>
          <p:cNvSpPr/>
          <p:nvPr/>
        </p:nvSpPr>
        <p:spPr>
          <a:xfrm>
            <a:off x="251520" y="1250757"/>
            <a:ext cx="8594277" cy="954107"/>
          </a:xfrm>
          <a:prstGeom prst="rect">
            <a:avLst/>
          </a:prstGeom>
        </p:spPr>
        <p:txBody>
          <a:bodyPr wrap="square">
            <a:spAutoFit/>
          </a:bodyPr>
          <a:lstStyle/>
          <a:p>
            <a:pPr marL="514350" indent="-514350">
              <a:buClr>
                <a:srgbClr val="C00000"/>
              </a:buClr>
              <a:buFont typeface="+mj-lt"/>
              <a:buAutoNum type="arabicPeriod" startAt="2"/>
              <a:tabLst>
                <a:tab pos="857250" algn="l"/>
                <a:tab pos="2743200" algn="l"/>
              </a:tabLst>
            </a:pPr>
            <a:r>
              <a:rPr lang="en-US" sz="2800" dirty="0">
                <a:latin typeface="Arial" panose="020B0604020202020204" pitchFamily="34" charset="0"/>
                <a:cs typeface="Arial" panose="020B0604020202020204" pitchFamily="34" charset="0"/>
              </a:rPr>
              <a:t>Identify two triangles that are congruent and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give </a:t>
            </a:r>
            <a:r>
              <a:rPr lang="en-US" sz="2800" dirty="0">
                <a:latin typeface="Arial" panose="020B0604020202020204" pitchFamily="34" charset="0"/>
                <a:cs typeface="Arial" panose="020B0604020202020204" pitchFamily="34" charset="0"/>
              </a:rPr>
              <a:t>a reason for your answer. </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2 marks)</a:t>
            </a:r>
            <a:endParaRPr lang="pl-PL"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7216" y="1196752"/>
            <a:ext cx="565264" cy="565264"/>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552" y="2275929"/>
            <a:ext cx="8045934" cy="2377207"/>
          </a:xfrm>
          <a:prstGeom prst="rect">
            <a:avLst/>
          </a:prstGeom>
        </p:spPr>
      </p:pic>
      <p:sp>
        <p:nvSpPr>
          <p:cNvPr id="12" name="Rectangle 11"/>
          <p:cNvSpPr/>
          <p:nvPr/>
        </p:nvSpPr>
        <p:spPr>
          <a:xfrm>
            <a:off x="251520" y="4741382"/>
            <a:ext cx="8528628" cy="185597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02791"/>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395</a:t>
            </a:r>
            <a:endParaRPr lang="en-GB" sz="1400" b="1" dirty="0">
              <a:latin typeface="Calibri" panose="020F0502020204030204" pitchFamily="34" charset="0"/>
            </a:endParaRPr>
          </a:p>
        </p:txBody>
      </p:sp>
      <p:sp>
        <p:nvSpPr>
          <p:cNvPr id="3" name="Rectangle 2"/>
          <p:cNvSpPr/>
          <p:nvPr/>
        </p:nvSpPr>
        <p:spPr>
          <a:xfrm>
            <a:off x="251521" y="1253078"/>
            <a:ext cx="5256584" cy="1384995"/>
          </a:xfrm>
          <a:prstGeom prst="rect">
            <a:avLst/>
          </a:prstGeom>
        </p:spPr>
        <p:txBody>
          <a:bodyPr wrap="square">
            <a:spAutoFit/>
          </a:bodyPr>
          <a:lstStyle/>
          <a:p>
            <a:pPr marL="514350" indent="-514350">
              <a:buClr>
                <a:srgbClr val="C00000"/>
              </a:buClr>
              <a:buFont typeface="+mj-lt"/>
              <a:buAutoNum type="arabicPeriod" startAt="3"/>
              <a:tabLst>
                <a:tab pos="857250" algn="l"/>
                <a:tab pos="2743200" algn="l"/>
                <a:tab pos="5086350" algn="r"/>
              </a:tabLs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and </a:t>
            </a:r>
            <a:r>
              <a:rPr lang="en-US" sz="2800" i="1" dirty="0">
                <a:latin typeface="Arial" panose="020B0604020202020204" pitchFamily="34" charset="0"/>
                <a:cs typeface="Arial" panose="020B0604020202020204" pitchFamily="34" charset="0"/>
              </a:rPr>
              <a:t>N</a:t>
            </a:r>
            <a:r>
              <a:rPr lang="en-US" sz="2800" dirty="0">
                <a:latin typeface="Arial" panose="020B0604020202020204" pitchFamily="34" charset="0"/>
                <a:cs typeface="Arial" panose="020B0604020202020204" pitchFamily="34" charset="0"/>
              </a:rPr>
              <a:t> are similar </a:t>
            </a:r>
            <a:r>
              <a:rPr lang="en-US" sz="2800" dirty="0" smtClean="0">
                <a:latin typeface="Arial" panose="020B0604020202020204" pitchFamily="34" charset="0"/>
                <a:cs typeface="Arial" panose="020B0604020202020204" pitchFamily="34" charset="0"/>
              </a:rPr>
              <a:t>shapes.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Work </a:t>
            </a:r>
            <a:r>
              <a:rPr lang="en-US" sz="2800" dirty="0">
                <a:latin typeface="Arial" panose="020B0604020202020204" pitchFamily="34" charset="0"/>
                <a:cs typeface="Arial" panose="020B0604020202020204" pitchFamily="34" charset="0"/>
              </a:rPr>
              <a:t>out the missing lengths,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and </a:t>
            </a:r>
            <a:r>
              <a:rPr lang="en-US" sz="2800" i="1" dirty="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(3 marks)</a:t>
            </a:r>
            <a:endParaRPr lang="pl-PL"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79560"/>
            <a:ext cx="565264" cy="565264"/>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5653" y="3108296"/>
            <a:ext cx="2188115" cy="3139703"/>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80279" y="3108296"/>
            <a:ext cx="2927825" cy="3139703"/>
          </a:xfrm>
          <a:prstGeom prst="rect">
            <a:avLst/>
          </a:prstGeom>
        </p:spPr>
      </p:pic>
    </p:spTree>
    <p:extLst>
      <p:ext uri="{BB962C8B-B14F-4D97-AF65-F5344CB8AC3E}">
        <p14:creationId xmlns:p14="http://schemas.microsoft.com/office/powerpoint/2010/main" val="3207869215"/>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395</a:t>
            </a:r>
            <a:endParaRPr lang="en-GB" sz="1400" b="1" dirty="0">
              <a:latin typeface="Calibri" panose="020F0502020204030204" pitchFamily="34" charset="0"/>
            </a:endParaRPr>
          </a:p>
        </p:txBody>
      </p:sp>
      <p:sp>
        <p:nvSpPr>
          <p:cNvPr id="3" name="Rectangle 2"/>
          <p:cNvSpPr/>
          <p:nvPr/>
        </p:nvSpPr>
        <p:spPr>
          <a:xfrm>
            <a:off x="251521" y="1253078"/>
            <a:ext cx="5256584" cy="1815882"/>
          </a:xfrm>
          <a:prstGeom prst="rect">
            <a:avLst/>
          </a:prstGeom>
        </p:spPr>
        <p:txBody>
          <a:bodyPr wrap="square">
            <a:spAutoFit/>
          </a:bodyPr>
          <a:lstStyle/>
          <a:p>
            <a:pPr marL="514350" indent="-514350">
              <a:buClr>
                <a:srgbClr val="C00000"/>
              </a:buClr>
              <a:buFont typeface="+mj-lt"/>
              <a:buAutoNum type="arabicPeriod" startAt="4"/>
              <a:tabLst>
                <a:tab pos="857250" algn="l"/>
                <a:tab pos="2743200" algn="l"/>
                <a:tab pos="5086350" algn="r"/>
              </a:tabLst>
            </a:pPr>
            <a:r>
              <a:rPr lang="en-US" sz="2800" b="1" dirty="0">
                <a:solidFill>
                  <a:srgbClr val="C00000"/>
                </a:solidFill>
                <a:latin typeface="Arial" panose="020B0604020202020204" pitchFamily="34" charset="0"/>
                <a:cs typeface="Arial" panose="020B0604020202020204" pitchFamily="34" charset="0"/>
              </a:rPr>
              <a:t>Problem-solving</a:t>
            </a:r>
            <a:r>
              <a:rPr lang="en-US" sz="2800" dirty="0">
                <a:latin typeface="Arial" panose="020B0604020202020204" pitchFamily="34" charset="0"/>
                <a:cs typeface="Arial" panose="020B0604020202020204" pitchFamily="34" charset="0"/>
              </a:rPr>
              <a:t> Work out the lengths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and </a:t>
            </a: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Explain all the steps in your working</a:t>
            </a:r>
            <a:r>
              <a:rPr lang="en-US" sz="2800" dirty="0" smtClean="0">
                <a:latin typeface="Arial" panose="020B0604020202020204" pitchFamily="34" charset="0"/>
                <a:cs typeface="Arial" panose="020B0604020202020204" pitchFamily="34" charset="0"/>
              </a:rPr>
              <a:t>.</a:t>
            </a:r>
          </a:p>
          <a:p>
            <a:pPr algn="r">
              <a:buClr>
                <a:srgbClr val="C00000"/>
              </a:buClr>
              <a:tabLst>
                <a:tab pos="857250" algn="l"/>
                <a:tab pos="2743200" algn="l"/>
                <a:tab pos="5086350" algn="r"/>
              </a:tabLst>
            </a:pPr>
            <a:r>
              <a:rPr lang="en-US" sz="2800" b="1" dirty="0" smtClean="0">
                <a:latin typeface="Arial" panose="020B0604020202020204" pitchFamily="34" charset="0"/>
                <a:cs typeface="Arial" panose="020B0604020202020204" pitchFamily="34" charset="0"/>
              </a:rPr>
              <a:t>(4 marks)</a:t>
            </a:r>
            <a:endParaRPr lang="pl-PL"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79560"/>
            <a:ext cx="565264" cy="565264"/>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7977" y="3032658"/>
            <a:ext cx="4618641" cy="3552801"/>
          </a:xfrm>
          <a:prstGeom prst="rect">
            <a:avLst/>
          </a:prstGeom>
        </p:spPr>
      </p:pic>
    </p:spTree>
    <p:extLst>
      <p:ext uri="{BB962C8B-B14F-4D97-AF65-F5344CB8AC3E}">
        <p14:creationId xmlns:p14="http://schemas.microsoft.com/office/powerpoint/2010/main" val="3413316482"/>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sp>
        <p:nvSpPr>
          <p:cNvPr id="3" name="Rectangle 2"/>
          <p:cNvSpPr/>
          <p:nvPr/>
        </p:nvSpPr>
        <p:spPr>
          <a:xfrm>
            <a:off x="251521" y="1253078"/>
            <a:ext cx="5256584" cy="1815882"/>
          </a:xfrm>
          <a:prstGeom prst="rect">
            <a:avLst/>
          </a:prstGeom>
        </p:spPr>
        <p:txBody>
          <a:bodyPr wrap="square">
            <a:spAutoFit/>
          </a:bodyPr>
          <a:lstStyle/>
          <a:p>
            <a:pPr marL="457200" indent="-457200">
              <a:buClr>
                <a:srgbClr val="C00000"/>
              </a:buClr>
              <a:buFont typeface="+mj-lt"/>
              <a:buAutoNum type="arabicPeriod" startAt="5"/>
              <a:tabLst>
                <a:tab pos="857250" algn="l"/>
                <a:tab pos="2743200" algn="l"/>
                <a:tab pos="5086350" algn="r"/>
              </a:tabLst>
            </a:pPr>
            <a:r>
              <a:rPr lang="en-US" sz="2800" dirty="0" smtClean="0">
                <a:latin typeface="Arial" panose="020B0604020202020204" pitchFamily="34" charset="0"/>
                <a:cs typeface="Arial" panose="020B0604020202020204" pitchFamily="34" charset="0"/>
              </a:rPr>
              <a:t>BE is parallel to CD. Work out:</a:t>
            </a:r>
          </a:p>
          <a:p>
            <a:pPr marL="971550" lvl="1" indent="-514350">
              <a:buClr>
                <a:srgbClr val="C00000"/>
              </a:buClr>
              <a:buFont typeface="+mj-lt"/>
              <a:buAutoNum type="alphaLcPeriod"/>
              <a:tabLst>
                <a:tab pos="857250" algn="l"/>
                <a:tab pos="2743200" algn="l"/>
                <a:tab pos="5086350" algn="r"/>
              </a:tabLst>
            </a:pPr>
            <a:r>
              <a:rPr lang="en-US" sz="2800" dirty="0" smtClean="0">
                <a:latin typeface="Arial" panose="020B0604020202020204" pitchFamily="34" charset="0"/>
                <a:cs typeface="Arial" panose="020B0604020202020204" pitchFamily="34" charset="0"/>
              </a:rPr>
              <a:t>The length of BE	</a:t>
            </a:r>
            <a:r>
              <a:rPr lang="en-US" sz="2800" b="1" dirty="0" smtClean="0">
                <a:latin typeface="Arial" panose="020B0604020202020204" pitchFamily="34" charset="0"/>
                <a:cs typeface="Arial" panose="020B0604020202020204" pitchFamily="34" charset="0"/>
              </a:rPr>
              <a:t>(2)</a:t>
            </a:r>
          </a:p>
          <a:p>
            <a:pPr marL="971550" lvl="1" indent="-514350">
              <a:buClr>
                <a:srgbClr val="C00000"/>
              </a:buClr>
              <a:buFont typeface="+mj-lt"/>
              <a:buAutoNum type="alphaLcPeriod"/>
              <a:tabLst>
                <a:tab pos="857250" algn="l"/>
                <a:tab pos="2743200" algn="l"/>
                <a:tab pos="5086350" algn="r"/>
              </a:tabLst>
            </a:pPr>
            <a:r>
              <a:rPr lang="en-US" sz="2800" dirty="0" smtClean="0">
                <a:latin typeface="Arial" panose="020B0604020202020204" pitchFamily="34" charset="0"/>
                <a:cs typeface="Arial" panose="020B0604020202020204" pitchFamily="34" charset="0"/>
              </a:rPr>
              <a:t>The length of BC	</a:t>
            </a:r>
            <a:r>
              <a:rPr lang="en-US" sz="2800" b="1" dirty="0" smtClean="0">
                <a:latin typeface="Arial" panose="020B0604020202020204" pitchFamily="34" charset="0"/>
                <a:cs typeface="Arial" panose="020B0604020202020204" pitchFamily="34" charset="0"/>
              </a:rPr>
              <a:t>(2)</a:t>
            </a:r>
            <a:endParaRPr lang="pl-PL"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79560"/>
            <a:ext cx="565264" cy="565264"/>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1745" y="3080410"/>
            <a:ext cx="4656137" cy="3465029"/>
          </a:xfrm>
          <a:prstGeom prst="rect">
            <a:avLst/>
          </a:prstGeom>
        </p:spPr>
      </p:pic>
    </p:spTree>
    <p:extLst>
      <p:ext uri="{BB962C8B-B14F-4D97-AF65-F5344CB8AC3E}">
        <p14:creationId xmlns:p14="http://schemas.microsoft.com/office/powerpoint/2010/main" val="4059195016"/>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sp>
        <p:nvSpPr>
          <p:cNvPr id="3" name="Rectangle 2"/>
          <p:cNvSpPr/>
          <p:nvPr/>
        </p:nvSpPr>
        <p:spPr>
          <a:xfrm>
            <a:off x="251521" y="1253078"/>
            <a:ext cx="3744415" cy="5262979"/>
          </a:xfrm>
          <a:prstGeom prst="rect">
            <a:avLst/>
          </a:prstGeom>
        </p:spPr>
        <p:txBody>
          <a:bodyPr wrap="square">
            <a:spAutoFit/>
          </a:bodyPr>
          <a:lstStyle/>
          <a:p>
            <a:pPr marL="400050" indent="-400050">
              <a:buClr>
                <a:srgbClr val="C00000"/>
              </a:buClr>
              <a:buFont typeface="+mj-lt"/>
              <a:buAutoNum type="arabicPeriod" startAt="6"/>
              <a:tabLst>
                <a:tab pos="857250" algn="l"/>
                <a:tab pos="3714750" algn="r"/>
                <a:tab pos="5086350" algn="r"/>
              </a:tabLst>
            </a:pPr>
            <a:r>
              <a:rPr lang="en-US" sz="2400" i="1" dirty="0">
                <a:latin typeface="Arial" panose="020B0604020202020204" pitchFamily="34" charset="0"/>
                <a:cs typeface="Arial" panose="020B0604020202020204" pitchFamily="34" charset="0"/>
              </a:rPr>
              <a:t>ABCD</a:t>
            </a:r>
            <a:r>
              <a:rPr lang="en-US" sz="2400" dirty="0">
                <a:latin typeface="Arial" panose="020B0604020202020204" pitchFamily="34" charset="0"/>
                <a:cs typeface="Arial" panose="020B0604020202020204" pitchFamily="34" charset="0"/>
              </a:rPr>
              <a:t> is a rectangle. </a:t>
            </a:r>
            <a:r>
              <a:rPr lang="en-US" sz="2400" i="1" dirty="0">
                <a:latin typeface="Arial" panose="020B0604020202020204" pitchFamily="34" charset="0"/>
                <a:cs typeface="Arial" panose="020B0604020202020204" pitchFamily="34" charset="0"/>
              </a:rPr>
              <a:t>AC</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BD</a:t>
            </a:r>
            <a:r>
              <a:rPr lang="en-US" sz="2400" dirty="0">
                <a:latin typeface="Arial" panose="020B0604020202020204" pitchFamily="34" charset="0"/>
                <a:cs typeface="Arial" panose="020B0604020202020204" pitchFamily="34" charset="0"/>
              </a:rPr>
              <a:t> are the diagonals of the rectangle, which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cross </a:t>
            </a:r>
            <a:r>
              <a:rPr lang="en-US" sz="2400" dirty="0">
                <a:latin typeface="Arial" panose="020B0604020202020204" pitchFamily="34" charset="0"/>
                <a:cs typeface="Arial" panose="020B0604020202020204" pitchFamily="34" charset="0"/>
              </a:rPr>
              <a:t>at point </a:t>
            </a:r>
            <a:r>
              <a:rPr lang="en-US" sz="2400" dirty="0" smtClean="0">
                <a:latin typeface="Arial" panose="020B0604020202020204" pitchFamily="34" charset="0"/>
                <a:cs typeface="Arial" panose="020B0604020202020204" pitchFamily="34" charset="0"/>
              </a:rPr>
              <a:t>E.</a:t>
            </a:r>
          </a:p>
          <a:p>
            <a:pPr marL="971550" lvl="1" indent="-514350">
              <a:buClr>
                <a:srgbClr val="C00000"/>
              </a:buClr>
              <a:buFont typeface="+mj-lt"/>
              <a:buAutoNum type="alphaLcPeriod"/>
              <a:tabLst>
                <a:tab pos="857250" algn="l"/>
                <a:tab pos="3714750" algn="r"/>
                <a:tab pos="5086350" algn="r"/>
              </a:tabLst>
            </a:pPr>
            <a:r>
              <a:rPr lang="en-US" sz="2400" dirty="0" smtClean="0">
                <a:latin typeface="Arial" panose="020B0604020202020204" pitchFamily="34" charset="0"/>
                <a:cs typeface="Arial" panose="020B0604020202020204" pitchFamily="34" charset="0"/>
              </a:rPr>
              <a:t>Prove </a:t>
            </a:r>
            <a:r>
              <a:rPr lang="en-US" sz="2400" dirty="0">
                <a:latin typeface="Arial" panose="020B0604020202020204" pitchFamily="34" charset="0"/>
                <a:cs typeface="Arial" panose="020B0604020202020204" pitchFamily="34" charset="0"/>
              </a:rPr>
              <a:t>that both diagonals divide the rectangle into two congruent triangles. </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4 marks)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857250" algn="l"/>
                <a:tab pos="3714750" algn="r"/>
                <a:tab pos="5086350" algn="r"/>
              </a:tabLst>
            </a:pPr>
            <a:r>
              <a:rPr lang="en-US" sz="2400" dirty="0" smtClean="0">
                <a:latin typeface="Arial" panose="020B0604020202020204" pitchFamily="34" charset="0"/>
                <a:cs typeface="Arial" panose="020B0604020202020204" pitchFamily="34" charset="0"/>
              </a:rPr>
              <a:t>Prove </a:t>
            </a:r>
            <a:r>
              <a:rPr lang="en-US" sz="2400" dirty="0">
                <a:latin typeface="Arial" panose="020B0604020202020204" pitchFamily="34" charset="0"/>
                <a:cs typeface="Arial" panose="020B0604020202020204" pitchFamily="34" charset="0"/>
              </a:rPr>
              <a:t>that E is the midpoint of AC and BD. </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2 marks)</a:t>
            </a:r>
            <a:endParaRPr lang="pl-PL"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6681" y="1217979"/>
            <a:ext cx="1601423" cy="235503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153836493"/>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sp>
        <p:nvSpPr>
          <p:cNvPr id="3" name="Rectangle 2"/>
          <p:cNvSpPr/>
          <p:nvPr/>
        </p:nvSpPr>
        <p:spPr>
          <a:xfrm>
            <a:off x="251521" y="1253078"/>
            <a:ext cx="5256583" cy="5586145"/>
          </a:xfrm>
          <a:prstGeom prst="rect">
            <a:avLst/>
          </a:prstGeom>
        </p:spPr>
        <p:txBody>
          <a:bodyPr wrap="square">
            <a:spAutoFit/>
          </a:bodyPr>
          <a:lstStyle/>
          <a:p>
            <a:pPr marL="457200" indent="-457200">
              <a:buClr>
                <a:srgbClr val="C00000"/>
              </a:buClr>
              <a:buFont typeface="+mj-lt"/>
              <a:buAutoNum type="arabicPeriod" startAt="7"/>
              <a:tabLst>
                <a:tab pos="857250" algn="l"/>
                <a:tab pos="5086350" algn="r"/>
              </a:tabLst>
            </a:pPr>
            <a:r>
              <a:rPr lang="en-US" sz="2100" dirty="0">
                <a:latin typeface="Arial" panose="020B0604020202020204" pitchFamily="34" charset="0"/>
                <a:cs typeface="Arial" panose="020B0604020202020204" pitchFamily="34" charset="0"/>
              </a:rPr>
              <a:t>Shapes </a:t>
            </a:r>
            <a:r>
              <a:rPr lang="en-US" sz="2100" dirty="0" smtClean="0">
                <a:latin typeface="Arial" panose="020B0604020202020204" pitchFamily="34" charset="0"/>
                <a:cs typeface="Arial" panose="020B0604020202020204" pitchFamily="34" charset="0"/>
              </a:rPr>
              <a:t>B and C are similar.</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area of B is 18cm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The area of C is </a:t>
            </a:r>
            <a:r>
              <a:rPr lang="en-US" sz="2100" dirty="0" smtClean="0">
                <a:latin typeface="Arial" panose="020B0604020202020204" pitchFamily="34" charset="0"/>
                <a:cs typeface="Arial" panose="020B0604020202020204" pitchFamily="34" charset="0"/>
              </a:rPr>
              <a:t>112.5cm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 Find </a:t>
            </a:r>
            <a:r>
              <a:rPr lang="en-US" sz="2100" dirty="0">
                <a:latin typeface="Arial" panose="020B0604020202020204" pitchFamily="34" charset="0"/>
                <a:cs typeface="Arial" panose="020B0604020202020204" pitchFamily="34" charset="0"/>
              </a:rPr>
              <a:t>the length of side a. </a:t>
            </a:r>
            <a:r>
              <a:rPr lang="en-US" sz="2100" dirty="0" smtClean="0">
                <a:latin typeface="Arial" panose="020B0604020202020204" pitchFamily="34" charset="0"/>
                <a:cs typeface="Arial" panose="020B0604020202020204" pitchFamily="34" charset="0"/>
              </a:rPr>
              <a:t>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t>
            </a:r>
            <a:r>
              <a:rPr lang="en-US" sz="2100" b="1" dirty="0" smtClean="0">
                <a:latin typeface="Arial" panose="020B0604020202020204" pitchFamily="34" charset="0"/>
                <a:cs typeface="Arial" panose="020B0604020202020204" pitchFamily="34" charset="0"/>
              </a:rPr>
              <a:t>(</a:t>
            </a:r>
            <a:r>
              <a:rPr lang="en-US" sz="2100" b="1" dirty="0">
                <a:latin typeface="Arial" panose="020B0604020202020204" pitchFamily="34" charset="0"/>
                <a:cs typeface="Arial" panose="020B0604020202020204" pitchFamily="34" charset="0"/>
              </a:rPr>
              <a:t>3 marks</a:t>
            </a:r>
            <a:r>
              <a:rPr lang="en-US" sz="2100" b="1" dirty="0" smtClean="0">
                <a:latin typeface="Arial" panose="020B0604020202020204" pitchFamily="34" charset="0"/>
                <a:cs typeface="Arial" panose="020B0604020202020204" pitchFamily="34" charset="0"/>
              </a:rPr>
              <a:t>)</a:t>
            </a:r>
            <a:br>
              <a:rPr lang="en-US" sz="2100" b="1" dirty="0" smtClean="0">
                <a:latin typeface="Arial" panose="020B0604020202020204" pitchFamily="34" charset="0"/>
                <a:cs typeface="Arial" panose="020B0604020202020204" pitchFamily="34" charset="0"/>
              </a:rPr>
            </a:br>
            <a:r>
              <a:rPr lang="en-US" sz="2100" b="1" dirty="0" smtClean="0">
                <a:latin typeface="Arial" panose="020B0604020202020204" pitchFamily="34" charset="0"/>
                <a:cs typeface="Arial" panose="020B0604020202020204" pitchFamily="34" charset="0"/>
              </a:rPr>
              <a:t/>
            </a:r>
            <a:br>
              <a:rPr lang="en-US" sz="2100" b="1" dirty="0" smtClean="0">
                <a:latin typeface="Arial" panose="020B0604020202020204" pitchFamily="34" charset="0"/>
                <a:cs typeface="Arial" panose="020B0604020202020204" pitchFamily="34" charset="0"/>
              </a:rPr>
            </a:br>
            <a:r>
              <a:rPr lang="en-US" sz="2100" b="1" dirty="0" smtClean="0">
                <a:latin typeface="Arial" panose="020B0604020202020204" pitchFamily="34" charset="0"/>
                <a:cs typeface="Arial" panose="020B0604020202020204" pitchFamily="34" charset="0"/>
              </a:rPr>
              <a:t/>
            </a:r>
            <a:br>
              <a:rPr lang="en-US" sz="2100" b="1" dirty="0" smtClean="0">
                <a:latin typeface="Arial" panose="020B0604020202020204" pitchFamily="34" charset="0"/>
                <a:cs typeface="Arial" panose="020B0604020202020204" pitchFamily="34" charset="0"/>
              </a:rPr>
            </a:br>
            <a:r>
              <a:rPr lang="en-US" sz="2100" b="1" dirty="0" smtClean="0">
                <a:latin typeface="Arial" panose="020B0604020202020204" pitchFamily="34" charset="0"/>
                <a:cs typeface="Arial" panose="020B0604020202020204" pitchFamily="34" charset="0"/>
              </a:rPr>
              <a:t/>
            </a:r>
            <a:br>
              <a:rPr lang="en-US" sz="21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
            </a:r>
            <a:br>
              <a:rPr lang="en-US" sz="1400" b="1" dirty="0" smtClean="0">
                <a:latin typeface="Arial" panose="020B0604020202020204" pitchFamily="34" charset="0"/>
                <a:cs typeface="Arial" panose="020B0604020202020204" pitchFamily="34" charset="0"/>
              </a:rPr>
            </a:br>
            <a:endParaRPr lang="en-US" sz="2100" b="1"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7"/>
              <a:tabLst>
                <a:tab pos="857250" algn="l"/>
                <a:tab pos="5086350" algn="r"/>
              </a:tabLst>
            </a:pPr>
            <a:r>
              <a:rPr lang="en-US" sz="2100" b="1" dirty="0">
                <a:solidFill>
                  <a:srgbClr val="C00000"/>
                </a:solidFill>
                <a:latin typeface="Arial" panose="020B0604020202020204" pitchFamily="34" charset="0"/>
                <a:cs typeface="Arial" panose="020B0604020202020204" pitchFamily="34" charset="0"/>
              </a:rPr>
              <a:t>Problem-solvin</a:t>
            </a:r>
            <a:r>
              <a:rPr lang="en-US" sz="2100" dirty="0">
                <a:solidFill>
                  <a:srgbClr val="C00000"/>
                </a:solidFill>
                <a:latin typeface="Arial" panose="020B0604020202020204" pitchFamily="34" charset="0"/>
                <a:cs typeface="Arial" panose="020B0604020202020204" pitchFamily="34" charset="0"/>
              </a:rPr>
              <a:t>g</a:t>
            </a:r>
            <a:r>
              <a:rPr lang="en-US" sz="2100" dirty="0">
                <a:latin typeface="Arial" panose="020B0604020202020204" pitchFamily="34" charset="0"/>
                <a:cs typeface="Arial" panose="020B0604020202020204" pitchFamily="34" charset="0"/>
              </a:rPr>
              <a:t> F and G are mathematically similar </a:t>
            </a:r>
            <a:r>
              <a:rPr lang="en-US" sz="2100" dirty="0" smtClean="0">
                <a:latin typeface="Arial" panose="020B0604020202020204" pitchFamily="34" charset="0"/>
                <a:cs typeface="Arial" panose="020B0604020202020204" pitchFamily="34" charset="0"/>
              </a:rPr>
              <a:t>greenhouses.</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 </a:t>
            </a:r>
            <a:r>
              <a:rPr lang="en-US" sz="2100" dirty="0">
                <a:latin typeface="Arial" panose="020B0604020202020204" pitchFamily="34" charset="0"/>
                <a:cs typeface="Arial" panose="020B0604020202020204" pitchFamily="34" charset="0"/>
              </a:rPr>
              <a:t>has a volume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of </a:t>
            </a:r>
            <a:r>
              <a:rPr lang="en-US" sz="2100" dirty="0">
                <a:latin typeface="Arial" panose="020B0604020202020204" pitchFamily="34" charset="0"/>
                <a:cs typeface="Arial" panose="020B0604020202020204" pitchFamily="34" charset="0"/>
              </a:rPr>
              <a:t>5.6 m</a:t>
            </a:r>
            <a:r>
              <a:rPr lang="en-US" sz="2100" baseline="30000" dirty="0">
                <a:latin typeface="Arial" panose="020B0604020202020204" pitchFamily="34" charset="0"/>
                <a:cs typeface="Arial" panose="020B0604020202020204" pitchFamily="34" charset="0"/>
              </a:rPr>
              <a:t>3</a:t>
            </a:r>
            <a:r>
              <a:rPr lang="en-US" sz="2100" dirty="0">
                <a:latin typeface="Arial" panose="020B0604020202020204" pitchFamily="34" charset="0"/>
                <a:cs typeface="Arial" panose="020B0604020202020204" pitchFamily="34" charset="0"/>
              </a:rPr>
              <a:t> and a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surface </a:t>
            </a:r>
            <a:r>
              <a:rPr lang="en-US" sz="2100" dirty="0">
                <a:latin typeface="Arial" panose="020B0604020202020204" pitchFamily="34" charset="0"/>
                <a:cs typeface="Arial" panose="020B0604020202020204" pitchFamily="34" charset="0"/>
              </a:rPr>
              <a:t>area of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15 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volume of G is 18.9 </a:t>
            </a:r>
            <a:r>
              <a:rPr lang="en-US" sz="2100" dirty="0" smtClean="0">
                <a:latin typeface="Arial" panose="020B0604020202020204" pitchFamily="34" charset="0"/>
                <a:cs typeface="Arial" panose="020B0604020202020204" pitchFamily="34" charset="0"/>
              </a:rPr>
              <a:t>m</a:t>
            </a:r>
            <a:r>
              <a:rPr lang="en-US" sz="2100" baseline="30000" dirty="0" smtClean="0">
                <a:latin typeface="Arial" panose="020B0604020202020204" pitchFamily="34" charset="0"/>
                <a:cs typeface="Arial" panose="020B0604020202020204" pitchFamily="34" charset="0"/>
              </a:rPr>
              <a:t>3</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surface area of G</a:t>
            </a:r>
            <a:r>
              <a:rPr lang="en-US" sz="2100" dirty="0" smtClean="0">
                <a:latin typeface="Arial" panose="020B0604020202020204" pitchFamily="34" charset="0"/>
                <a:cs typeface="Arial" panose="020B0604020202020204" pitchFamily="34" charset="0"/>
              </a:rPr>
              <a:t>?	</a:t>
            </a:r>
            <a:r>
              <a:rPr lang="en-US" sz="2100" b="1" dirty="0" smtClean="0">
                <a:latin typeface="Arial" panose="020B0604020202020204" pitchFamily="34" charset="0"/>
                <a:cs typeface="Arial" panose="020B0604020202020204" pitchFamily="34" charset="0"/>
              </a:rPr>
              <a:t>(4)</a:t>
            </a:r>
            <a:endParaRPr lang="pl-PL" sz="21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3345" y="2564904"/>
            <a:ext cx="4086781" cy="1437942"/>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12976" y="4719731"/>
            <a:ext cx="1092222" cy="1138664"/>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9952" y="4725144"/>
            <a:ext cx="1376535" cy="1138664"/>
          </a:xfrm>
          <a:prstGeom prst="rect">
            <a:avLst/>
          </a:prstGeom>
        </p:spPr>
      </p:pic>
    </p:spTree>
    <p:extLst>
      <p:ext uri="{BB962C8B-B14F-4D97-AF65-F5344CB8AC3E}">
        <p14:creationId xmlns:p14="http://schemas.microsoft.com/office/powerpoint/2010/main" val="2187970615"/>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sp>
        <p:nvSpPr>
          <p:cNvPr id="3" name="Rectangle 2"/>
          <p:cNvSpPr/>
          <p:nvPr/>
        </p:nvSpPr>
        <p:spPr>
          <a:xfrm>
            <a:off x="251521" y="1253078"/>
            <a:ext cx="5256583" cy="3108543"/>
          </a:xfrm>
          <a:prstGeom prst="rect">
            <a:avLst/>
          </a:prstGeom>
        </p:spPr>
        <p:txBody>
          <a:bodyPr wrap="square">
            <a:spAutoFit/>
          </a:bodyPr>
          <a:lstStyle/>
          <a:p>
            <a:pPr marL="457200" indent="-457200">
              <a:buClr>
                <a:srgbClr val="C00000"/>
              </a:buClr>
              <a:buFont typeface="+mj-lt"/>
              <a:buAutoNum type="arabicPeriod" startAt="9"/>
              <a:tabLst>
                <a:tab pos="857250" algn="l"/>
                <a:tab pos="5086350" algn="r"/>
              </a:tabLst>
            </a:pPr>
            <a:r>
              <a:rPr lang="en-US" sz="2800" b="1" dirty="0">
                <a:solidFill>
                  <a:srgbClr val="C00000"/>
                </a:solidFill>
                <a:latin typeface="Arial" panose="020B0604020202020204" pitchFamily="34" charset="0"/>
                <a:cs typeface="Arial" panose="020B0604020202020204" pitchFamily="34" charset="0"/>
              </a:rPr>
              <a:t>Problem-solving</a:t>
            </a:r>
            <a:r>
              <a:rPr lang="en-US" sz="2800"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cake tin is in the shape of a </a:t>
            </a:r>
            <a:r>
              <a:rPr lang="en-US" sz="2800" dirty="0" smtClean="0">
                <a:latin typeface="Arial" panose="020B0604020202020204" pitchFamily="34" charset="0"/>
                <a:cs typeface="Arial" panose="020B0604020202020204" pitchFamily="34" charset="0"/>
              </a:rPr>
              <a:t>frustum.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Work </a:t>
            </a:r>
            <a:r>
              <a:rPr lang="en-US" sz="2800" dirty="0">
                <a:latin typeface="Arial" panose="020B0604020202020204" pitchFamily="34" charset="0"/>
                <a:cs typeface="Arial" panose="020B0604020202020204" pitchFamily="34" charset="0"/>
              </a:rPr>
              <a:t>out the volume of a cake which exactly fills the tin. Give your answer correct to 3 significant figures</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5 marks)</a:t>
            </a:r>
            <a:endParaRPr lang="pl-PL"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1485" y="3861048"/>
            <a:ext cx="2834411" cy="2711173"/>
          </a:xfrm>
          <a:prstGeom prst="rect">
            <a:avLst/>
          </a:prstGeom>
        </p:spPr>
      </p:pic>
    </p:spTree>
    <p:extLst>
      <p:ext uri="{BB962C8B-B14F-4D97-AF65-F5344CB8AC3E}">
        <p14:creationId xmlns:p14="http://schemas.microsoft.com/office/powerpoint/2010/main" val="3546147595"/>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grpSp>
        <p:nvGrpSpPr>
          <p:cNvPr id="7" name="Group 6"/>
          <p:cNvGrpSpPr/>
          <p:nvPr/>
        </p:nvGrpSpPr>
        <p:grpSpPr>
          <a:xfrm>
            <a:off x="305905" y="1268760"/>
            <a:ext cx="5130191" cy="5256584"/>
            <a:chOff x="3483872" y="1089031"/>
            <a:chExt cx="5264592" cy="5256584"/>
          </a:xfrm>
        </p:grpSpPr>
        <p:sp>
          <p:nvSpPr>
            <p:cNvPr id="9" name="Round Diagonal Corner Rectangle 8"/>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4616648"/>
            </a:xfrm>
            <a:prstGeom prst="rect">
              <a:avLst/>
            </a:prstGeom>
          </p:spPr>
          <p:txBody>
            <a:bodyPr wrap="square">
              <a:spAutoFit/>
            </a:bodyPr>
            <a:lstStyle/>
            <a:p>
              <a:pPr>
                <a:spcAft>
                  <a:spcPts val="0"/>
                </a:spcAft>
                <a:tabLst>
                  <a:tab pos="4972050" algn="r"/>
                </a:tabLst>
              </a:pPr>
              <a:r>
                <a:rPr lang="en-US" sz="2100" i="1" dirty="0" smtClean="0"/>
                <a:t/>
              </a:r>
              <a:br>
                <a:rPr lang="en-US" sz="2100" i="1" dirty="0" smtClean="0"/>
              </a:br>
              <a:r>
                <a:rPr lang="en-US" sz="2100" i="1" dirty="0" smtClean="0"/>
                <a:t/>
              </a:r>
              <a:br>
                <a:rPr lang="en-US" sz="2100" i="1" dirty="0" smtClean="0"/>
              </a:br>
              <a:r>
                <a:rPr lang="en-US" sz="2100" i="1" dirty="0" smtClean="0"/>
                <a:t/>
              </a:r>
              <a:br>
                <a:rPr lang="en-US" sz="2100" i="1" dirty="0" smtClean="0"/>
              </a:br>
              <a:r>
                <a:rPr lang="en-US" sz="2100" i="1" dirty="0" smtClean="0"/>
                <a:t/>
              </a:r>
              <a:br>
                <a:rPr lang="en-US" sz="2100" i="1" dirty="0" smtClean="0"/>
              </a:br>
              <a:endParaRPr lang="en-US" sz="2100" i="1" dirty="0" smtClean="0"/>
            </a:p>
            <a:p>
              <a:pPr>
                <a:spcAft>
                  <a:spcPts val="0"/>
                </a:spcAft>
                <a:tabLst>
                  <a:tab pos="4972050" algn="r"/>
                </a:tabLst>
              </a:pPr>
              <a:r>
                <a:rPr lang="en-US" sz="2100" i="1" dirty="0" smtClean="0"/>
                <a:t/>
              </a:r>
              <a:br>
                <a:rPr lang="en-US" sz="2100" i="1" dirty="0" smtClean="0"/>
              </a:br>
              <a:r>
                <a:rPr lang="en-US" sz="2100" i="1" dirty="0" smtClean="0"/>
                <a:t/>
              </a:r>
              <a:br>
                <a:rPr lang="en-US" sz="2100" i="1" dirty="0" smtClean="0"/>
              </a:br>
              <a:r>
                <a:rPr lang="en-US" sz="2100" i="1" dirty="0" smtClean="0"/>
                <a:t>ABC</a:t>
              </a:r>
              <a:r>
                <a:rPr lang="en-US" sz="2100" dirty="0" smtClean="0"/>
                <a:t> </a:t>
              </a:r>
              <a:r>
                <a:rPr lang="en-US" sz="2100" dirty="0"/>
                <a:t>is an equilateral triangle.</a:t>
              </a:r>
            </a:p>
            <a:p>
              <a:pPr>
                <a:spcAft>
                  <a:spcPts val="0"/>
                </a:spcAft>
                <a:tabLst>
                  <a:tab pos="4972050" algn="r"/>
                </a:tabLst>
              </a:pPr>
              <a:r>
                <a:rPr lang="en-US" sz="2100" i="1" dirty="0"/>
                <a:t>AD</a:t>
              </a:r>
              <a:r>
                <a:rPr lang="en-US" sz="2100" dirty="0"/>
                <a:t> is the perpendicular bisector of </a:t>
              </a:r>
              <a:r>
                <a:rPr lang="en-US" sz="2100" i="1" dirty="0" smtClean="0"/>
                <a:t>BC</a:t>
              </a:r>
              <a:r>
                <a:rPr lang="en-US" sz="2100" dirty="0"/>
                <a:t>.</a:t>
              </a:r>
            </a:p>
            <a:p>
              <a:pPr>
                <a:spcAft>
                  <a:spcPts val="0"/>
                </a:spcAft>
                <a:tabLst>
                  <a:tab pos="4972050" algn="r"/>
                </a:tabLst>
              </a:pPr>
              <a:r>
                <a:rPr lang="en-US" sz="2100" i="1" dirty="0"/>
                <a:t>BX</a:t>
              </a:r>
              <a:r>
                <a:rPr lang="en-US" sz="2100" dirty="0"/>
                <a:t> is the angle bisector of angle </a:t>
              </a:r>
              <a:r>
                <a:rPr lang="en-US" sz="2100" i="1" dirty="0"/>
                <a:t>ABC</a:t>
              </a:r>
              <a:r>
                <a:rPr lang="en-US" sz="2100" dirty="0"/>
                <a:t>.</a:t>
              </a:r>
            </a:p>
            <a:p>
              <a:pPr>
                <a:spcAft>
                  <a:spcPts val="0"/>
                </a:spcAft>
                <a:tabLst>
                  <a:tab pos="4972050" algn="r"/>
                </a:tabLst>
              </a:pPr>
              <a:r>
                <a:rPr lang="en-US" sz="2100" dirty="0"/>
                <a:t>Show that triangle </a:t>
              </a:r>
              <a:r>
                <a:rPr lang="en-US" sz="2100" i="1" dirty="0"/>
                <a:t>BXD</a:t>
              </a:r>
              <a:r>
                <a:rPr lang="en-US" sz="2100" dirty="0"/>
                <a:t> is similar to triangle </a:t>
              </a:r>
              <a:r>
                <a:rPr lang="en-US" sz="2100" i="1" dirty="0"/>
                <a:t>ACD</a:t>
              </a:r>
              <a:r>
                <a:rPr lang="en-US" sz="2100" dirty="0"/>
                <a:t>. </a:t>
              </a:r>
              <a:r>
                <a:rPr lang="en-US" sz="2100" dirty="0" smtClean="0"/>
                <a:t>	</a:t>
              </a:r>
              <a:r>
                <a:rPr lang="en-US" sz="2100" b="1" dirty="0" smtClean="0"/>
                <a:t>(</a:t>
              </a:r>
              <a:r>
                <a:rPr lang="en-US" sz="2100" b="1" dirty="0"/>
                <a:t>2 marks)</a:t>
              </a:r>
            </a:p>
            <a:p>
              <a:pPr algn="r">
                <a:spcAft>
                  <a:spcPts val="0"/>
                </a:spcAft>
                <a:tabLst>
                  <a:tab pos="4972050" algn="r"/>
                </a:tabLst>
              </a:pPr>
              <a:r>
                <a:rPr lang="en-US" sz="2100" dirty="0"/>
                <a:t>2010 Practice Paper Set A, </a:t>
              </a:r>
              <a:r>
                <a:rPr lang="en-US" sz="2100" dirty="0" smtClean="0"/>
                <a:t/>
              </a:r>
              <a:br>
                <a:rPr lang="en-US" sz="2100" dirty="0" smtClean="0"/>
              </a:br>
              <a:r>
                <a:rPr lang="en-US" sz="2100" dirty="0" smtClean="0"/>
                <a:t>Q23a</a:t>
              </a:r>
              <a:r>
                <a:rPr lang="en-US" sz="2100" dirty="0"/>
                <a:t>, 1MA0/3H</a:t>
              </a:r>
              <a:endParaRPr lang="en-US" sz="2100" b="1" dirty="0"/>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7487" y="1860711"/>
            <a:ext cx="3534831" cy="2249439"/>
          </a:xfrm>
          <a:prstGeom prst="rect">
            <a:avLst/>
          </a:prstGeom>
        </p:spPr>
      </p:pic>
    </p:spTree>
    <p:extLst>
      <p:ext uri="{BB962C8B-B14F-4D97-AF65-F5344CB8AC3E}">
        <p14:creationId xmlns:p14="http://schemas.microsoft.com/office/powerpoint/2010/main" val="385620818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5256584" cy="954107"/>
          </a:xfrm>
          <a:prstGeom prst="rect">
            <a:avLst/>
          </a:prstGeom>
        </p:spPr>
        <p:txBody>
          <a:bodyPr wrap="square">
            <a:spAutoFit/>
          </a:bodyPr>
          <a:lstStyle/>
          <a:p>
            <a:pPr marL="512763" indent="-512763">
              <a:buClr>
                <a:srgbClr val="C00000"/>
              </a:buClr>
              <a:buFont typeface="+mj-lt"/>
              <a:buAutoNum type="arabicPeriod"/>
              <a:tabLst>
                <a:tab pos="1079500" algn="l"/>
                <a:tab pos="2743200" algn="l"/>
              </a:tabLst>
            </a:pPr>
            <a:r>
              <a:rPr lang="en-US" sz="2800" dirty="0">
                <a:latin typeface="Arial" panose="020B0604020202020204" pitchFamily="34" charset="0"/>
                <a:cs typeface="Arial" panose="020B0604020202020204" pitchFamily="34" charset="0"/>
              </a:rPr>
              <a:t>Which </a:t>
            </a:r>
            <a:r>
              <a:rPr lang="en-US" sz="2800" dirty="0" smtClean="0">
                <a:latin typeface="Arial" panose="020B0604020202020204" pitchFamily="34" charset="0"/>
                <a:cs typeface="Arial" panose="020B0604020202020204" pitchFamily="34" charset="0"/>
              </a:rPr>
              <a:t>triangles </a:t>
            </a:r>
            <a:r>
              <a:rPr lang="en-US" sz="2800" dirty="0">
                <a:latin typeface="Arial" panose="020B0604020202020204" pitchFamily="34" charset="0"/>
                <a:cs typeface="Arial" panose="020B0604020202020204" pitchFamily="34" charset="0"/>
              </a:rPr>
              <a:t>are congruent?</a:t>
            </a:r>
            <a:endParaRPr lang="pl-PL"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275" y="2348409"/>
            <a:ext cx="4851789" cy="1531112"/>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5710" y="4077072"/>
            <a:ext cx="4834258" cy="2378246"/>
          </a:xfrm>
          <a:prstGeom prst="rect">
            <a:avLst/>
          </a:prstGeom>
        </p:spPr>
      </p:pic>
      <p:sp>
        <p:nvSpPr>
          <p:cNvPr id="8" name="Flowchart: Delay 7"/>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843539"/>
      </p:ext>
    </p:extLst>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396</a:t>
            </a:r>
            <a:endParaRPr lang="en-GB" sz="1400" b="1" dirty="0">
              <a:latin typeface="Calibri" panose="020F0502020204030204" pitchFamily="34" charset="0"/>
            </a:endParaRPr>
          </a:p>
        </p:txBody>
      </p:sp>
      <p:grpSp>
        <p:nvGrpSpPr>
          <p:cNvPr id="7" name="Group 6"/>
          <p:cNvGrpSpPr/>
          <p:nvPr/>
        </p:nvGrpSpPr>
        <p:grpSpPr>
          <a:xfrm>
            <a:off x="323527" y="1268760"/>
            <a:ext cx="8417442" cy="5286200"/>
            <a:chOff x="3468554" y="1089031"/>
            <a:chExt cx="5256585" cy="5286200"/>
          </a:xfrm>
        </p:grpSpPr>
        <p:sp>
          <p:nvSpPr>
            <p:cNvPr id="9" name="Round Diagonal Corner Rectangle 8"/>
            <p:cNvSpPr/>
            <p:nvPr/>
          </p:nvSpPr>
          <p:spPr>
            <a:xfrm>
              <a:off x="3468555" y="1089031"/>
              <a:ext cx="5256584" cy="525658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68554"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4708981"/>
            </a:xfrm>
            <a:prstGeom prst="rect">
              <a:avLst/>
            </a:prstGeom>
          </p:spPr>
          <p:txBody>
            <a:bodyPr wrap="square">
              <a:spAutoFit/>
            </a:bodyPr>
            <a:lstStyle/>
            <a:p>
              <a:pPr>
                <a:spcAft>
                  <a:spcPts val="0"/>
                </a:spcAft>
                <a:tabLst>
                  <a:tab pos="4972050" algn="r"/>
                </a:tabLst>
              </a:pPr>
              <a:r>
                <a:rPr lang="en-US" sz="2100" b="1" dirty="0" smtClean="0"/>
                <a:t>Student Answer</a:t>
              </a:r>
              <a:r>
                <a:rPr lang="en-US" sz="2100" i="1" dirty="0" smtClean="0"/>
                <a:t/>
              </a:r>
              <a:br>
                <a:rPr lang="en-US" sz="2100" i="1" dirty="0" smtClean="0"/>
              </a:br>
              <a:r>
                <a:rPr lang="en-US" sz="2100" i="1" dirty="0" smtClean="0"/>
                <a:t/>
              </a:r>
              <a:br>
                <a:rPr lang="en-US" sz="2100" i="1" dirty="0" smtClean="0"/>
              </a:br>
              <a:r>
                <a:rPr lang="en-US" sz="2100" b="1" u="sng" dirty="0" smtClean="0">
                  <a:solidFill>
                    <a:srgbClr val="0070C0"/>
                  </a:solidFill>
                  <a:latin typeface="Comic Sans MS" panose="030F0702030302020204" pitchFamily="66" charset="0"/>
                </a:rPr>
                <a:t>Triangle </a:t>
              </a:r>
              <a:r>
                <a:rPr lang="en-US" sz="2100" b="1" u="sng" dirty="0">
                  <a:solidFill>
                    <a:srgbClr val="0070C0"/>
                  </a:solidFill>
                  <a:latin typeface="Comic Sans MS" panose="030F0702030302020204" pitchFamily="66" charset="0"/>
                </a:rPr>
                <a:t>ACD</a:t>
              </a:r>
            </a:p>
            <a:p>
              <a:pPr>
                <a:spcAft>
                  <a:spcPts val="0"/>
                </a:spcAft>
                <a:tabLst>
                  <a:tab pos="4972050" algn="r"/>
                </a:tabLst>
              </a:pPr>
              <a:r>
                <a:rPr lang="en-US" sz="2100" dirty="0">
                  <a:solidFill>
                    <a:srgbClr val="0070C0"/>
                  </a:solidFill>
                  <a:latin typeface="Comic Sans MS" panose="030F0702030302020204" pitchFamily="66" charset="0"/>
                </a:rPr>
                <a:t>The line AD is perpendicular </a:t>
              </a:r>
              <a:r>
                <a:rPr lang="en-US" sz="2100" dirty="0" smtClean="0">
                  <a:solidFill>
                    <a:srgbClr val="0070C0"/>
                  </a:solidFill>
                  <a:latin typeface="Comic Sans MS" panose="030F0702030302020204" pitchFamily="66" charset="0"/>
                </a:rPr>
                <a:t/>
              </a:r>
              <a:br>
                <a:rPr lang="en-US" sz="2100" dirty="0" smtClean="0">
                  <a:solidFill>
                    <a:srgbClr val="0070C0"/>
                  </a:solidFill>
                  <a:latin typeface="Comic Sans MS" panose="030F0702030302020204" pitchFamily="66" charset="0"/>
                </a:rPr>
              </a:br>
              <a:r>
                <a:rPr lang="en-US" sz="2100" dirty="0" smtClean="0">
                  <a:solidFill>
                    <a:srgbClr val="0070C0"/>
                  </a:solidFill>
                  <a:latin typeface="Comic Sans MS" panose="030F0702030302020204" pitchFamily="66" charset="0"/>
                </a:rPr>
                <a:t>to </a:t>
              </a:r>
              <a:r>
                <a:rPr lang="en-US" sz="2100" dirty="0">
                  <a:solidFill>
                    <a:srgbClr val="0070C0"/>
                  </a:solidFill>
                  <a:latin typeface="Comic Sans MS" panose="030F0702030302020204" pitchFamily="66" charset="0"/>
                </a:rPr>
                <a:t>CD so </a:t>
              </a:r>
              <a:r>
                <a:rPr lang="en-US" sz="2400" dirty="0" smtClean="0">
                  <a:solidFill>
                    <a:srgbClr val="0070C0"/>
                  </a:solidFill>
                </a:rPr>
                <a:t>∠</a:t>
              </a:r>
              <a:r>
                <a:rPr lang="en-US" sz="2100" dirty="0" smtClean="0">
                  <a:solidFill>
                    <a:srgbClr val="0070C0"/>
                  </a:solidFill>
                  <a:latin typeface="Comic Sans MS" panose="030F0702030302020204" pitchFamily="66" charset="0"/>
                </a:rPr>
                <a:t>CDA </a:t>
              </a:r>
              <a:r>
                <a:rPr lang="en-US" sz="2100" dirty="0">
                  <a:solidFill>
                    <a:srgbClr val="0070C0"/>
                  </a:solidFill>
                  <a:latin typeface="Comic Sans MS" panose="030F0702030302020204" pitchFamily="66" charset="0"/>
                </a:rPr>
                <a:t>is a right </a:t>
              </a:r>
              <a:r>
                <a:rPr lang="en-US" sz="2100" dirty="0" smtClean="0">
                  <a:solidFill>
                    <a:srgbClr val="0070C0"/>
                  </a:solidFill>
                  <a:latin typeface="Comic Sans MS" panose="030F0702030302020204" pitchFamily="66" charset="0"/>
                </a:rPr>
                <a:t/>
              </a:r>
              <a:br>
                <a:rPr lang="en-US" sz="2100" dirty="0" smtClean="0">
                  <a:solidFill>
                    <a:srgbClr val="0070C0"/>
                  </a:solidFill>
                  <a:latin typeface="Comic Sans MS" panose="030F0702030302020204" pitchFamily="66" charset="0"/>
                </a:rPr>
              </a:br>
              <a:r>
                <a:rPr lang="en-US" sz="2100" dirty="0" smtClean="0">
                  <a:solidFill>
                    <a:srgbClr val="0070C0"/>
                  </a:solidFill>
                  <a:latin typeface="Comic Sans MS" panose="030F0702030302020204" pitchFamily="66" charset="0"/>
                </a:rPr>
                <a:t>angle</a:t>
              </a:r>
              <a:r>
                <a:rPr lang="en-US" sz="2100" dirty="0">
                  <a:solidFill>
                    <a:srgbClr val="0070C0"/>
                  </a:solidFill>
                  <a:latin typeface="Comic Sans MS" panose="030F0702030302020204" pitchFamily="66" charset="0"/>
                </a:rPr>
                <a:t>.</a:t>
              </a:r>
            </a:p>
            <a:p>
              <a:pPr>
                <a:spcAft>
                  <a:spcPts val="0"/>
                </a:spcAft>
                <a:tabLst>
                  <a:tab pos="4972050" algn="r"/>
                </a:tabLst>
              </a:pPr>
              <a:r>
                <a:rPr lang="en-US" sz="2100" dirty="0">
                  <a:solidFill>
                    <a:srgbClr val="0070C0"/>
                  </a:solidFill>
                  <a:latin typeface="Comic Sans MS" panose="030F0702030302020204" pitchFamily="66" charset="0"/>
                </a:rPr>
                <a:t>Angles in an equilateral triangle are 60°, so </a:t>
              </a:r>
              <a:r>
                <a:rPr lang="en-US" sz="2000" dirty="0" smtClean="0">
                  <a:solidFill>
                    <a:srgbClr val="0070C0"/>
                  </a:solidFill>
                </a:rPr>
                <a:t>∠</a:t>
              </a:r>
              <a:r>
                <a:rPr lang="en-US" sz="2100" dirty="0" smtClean="0">
                  <a:solidFill>
                    <a:srgbClr val="0070C0"/>
                  </a:solidFill>
                  <a:latin typeface="Comic Sans MS" panose="030F0702030302020204" pitchFamily="66" charset="0"/>
                </a:rPr>
                <a:t>ACD </a:t>
              </a:r>
              <a:r>
                <a:rPr lang="en-US" sz="2100" dirty="0">
                  <a:solidFill>
                    <a:srgbClr val="0070C0"/>
                  </a:solidFill>
                  <a:latin typeface="Comic Sans MS" panose="030F0702030302020204" pitchFamily="66" charset="0"/>
                </a:rPr>
                <a:t>= 60°</a:t>
              </a:r>
            </a:p>
            <a:p>
              <a:pPr>
                <a:spcAft>
                  <a:spcPts val="0"/>
                </a:spcAft>
                <a:tabLst>
                  <a:tab pos="4972050" algn="r"/>
                </a:tabLst>
              </a:pPr>
              <a:r>
                <a:rPr lang="en-US" sz="2100" dirty="0">
                  <a:solidFill>
                    <a:srgbClr val="0070C0"/>
                  </a:solidFill>
                  <a:latin typeface="Comic Sans MS" panose="030F0702030302020204" pitchFamily="66" charset="0"/>
                </a:rPr>
                <a:t>The last angle must be </a:t>
              </a:r>
              <a:r>
                <a:rPr lang="en-US" sz="2100" dirty="0" smtClean="0">
                  <a:solidFill>
                    <a:srgbClr val="0070C0"/>
                  </a:solidFill>
                  <a:latin typeface="Comic Sans MS" panose="030F0702030302020204" pitchFamily="66" charset="0"/>
                </a:rPr>
                <a:t>18O </a:t>
              </a:r>
              <a:r>
                <a:rPr lang="en-US" sz="2100" dirty="0">
                  <a:solidFill>
                    <a:srgbClr val="0070C0"/>
                  </a:solidFill>
                  <a:latin typeface="Comic Sans MS" panose="030F0702030302020204" pitchFamily="66" charset="0"/>
                </a:rPr>
                <a:t>- 90 - 60 = 30°</a:t>
              </a:r>
            </a:p>
            <a:p>
              <a:pPr>
                <a:spcAft>
                  <a:spcPts val="0"/>
                </a:spcAft>
                <a:tabLst>
                  <a:tab pos="4972050" algn="r"/>
                </a:tabLst>
              </a:pPr>
              <a:r>
                <a:rPr lang="en-US" sz="2100" b="1" u="sng" dirty="0">
                  <a:solidFill>
                    <a:srgbClr val="0070C0"/>
                  </a:solidFill>
                  <a:latin typeface="Comic Sans MS" panose="030F0702030302020204" pitchFamily="66" charset="0"/>
                </a:rPr>
                <a:t>Triangle BXD</a:t>
              </a:r>
            </a:p>
            <a:p>
              <a:pPr>
                <a:spcAft>
                  <a:spcPts val="0"/>
                </a:spcAft>
                <a:tabLst>
                  <a:tab pos="4972050" algn="r"/>
                </a:tabLst>
              </a:pPr>
              <a:r>
                <a:rPr lang="en-US" sz="2100" dirty="0">
                  <a:solidFill>
                    <a:srgbClr val="0070C0"/>
                  </a:solidFill>
                  <a:latin typeface="Comic Sans MS" panose="030F0702030302020204" pitchFamily="66" charset="0"/>
                </a:rPr>
                <a:t>The line </a:t>
              </a:r>
              <a:r>
                <a:rPr lang="en-US" sz="2100" dirty="0" smtClean="0">
                  <a:solidFill>
                    <a:srgbClr val="0070C0"/>
                  </a:solidFill>
                  <a:latin typeface="Comic Sans MS" panose="030F0702030302020204" pitchFamily="66" charset="0"/>
                </a:rPr>
                <a:t>D </a:t>
              </a:r>
              <a:r>
                <a:rPr lang="en-US" sz="2100" dirty="0">
                  <a:solidFill>
                    <a:srgbClr val="0070C0"/>
                  </a:solidFill>
                  <a:latin typeface="Comic Sans MS" panose="030F0702030302020204" pitchFamily="66" charset="0"/>
                </a:rPr>
                <a:t>perpendicular to </a:t>
              </a:r>
              <a:r>
                <a:rPr lang="en-US" sz="2100" dirty="0" smtClean="0">
                  <a:solidFill>
                    <a:srgbClr val="0070C0"/>
                  </a:solidFill>
                  <a:latin typeface="Comic Sans MS" panose="030F0702030302020204" pitchFamily="66" charset="0"/>
                </a:rPr>
                <a:t>BD </a:t>
              </a:r>
              <a:r>
                <a:rPr lang="en-US" sz="2100" dirty="0">
                  <a:solidFill>
                    <a:srgbClr val="0070C0"/>
                  </a:solidFill>
                  <a:latin typeface="Comic Sans MS" panose="030F0702030302020204" pitchFamily="66" charset="0"/>
                </a:rPr>
                <a:t>so </a:t>
              </a:r>
              <a:r>
                <a:rPr lang="en-US" sz="2000" dirty="0" smtClean="0">
                  <a:solidFill>
                    <a:srgbClr val="0070C0"/>
                  </a:solidFill>
                </a:rPr>
                <a:t>∠</a:t>
              </a:r>
              <a:r>
                <a:rPr lang="en-US" sz="2100" dirty="0" smtClean="0">
                  <a:solidFill>
                    <a:srgbClr val="0070C0"/>
                  </a:solidFill>
                  <a:latin typeface="Comic Sans MS" panose="030F0702030302020204" pitchFamily="66" charset="0"/>
                </a:rPr>
                <a:t>BDX is </a:t>
              </a:r>
              <a:r>
                <a:rPr lang="en-US" sz="2100" dirty="0">
                  <a:solidFill>
                    <a:srgbClr val="0070C0"/>
                  </a:solidFill>
                  <a:latin typeface="Comic Sans MS" panose="030F0702030302020204" pitchFamily="66" charset="0"/>
                </a:rPr>
                <a:t>a right angle.</a:t>
              </a:r>
            </a:p>
            <a:p>
              <a:pPr>
                <a:spcAft>
                  <a:spcPts val="0"/>
                </a:spcAft>
                <a:tabLst>
                  <a:tab pos="4972050" algn="r"/>
                </a:tabLst>
              </a:pPr>
              <a:r>
                <a:rPr lang="en-US" sz="2100" dirty="0" smtClean="0">
                  <a:solidFill>
                    <a:srgbClr val="0070C0"/>
                  </a:solidFill>
                  <a:latin typeface="Comic Sans MS" panose="030F0702030302020204" pitchFamily="66" charset="0"/>
                </a:rPr>
                <a:t>BX </a:t>
              </a:r>
              <a:r>
                <a:rPr lang="en-US" sz="2100" dirty="0">
                  <a:solidFill>
                    <a:srgbClr val="0070C0"/>
                  </a:solidFill>
                  <a:latin typeface="Comic Sans MS" panose="030F0702030302020204" pitchFamily="66" charset="0"/>
                </a:rPr>
                <a:t>bisects </a:t>
              </a:r>
              <a:r>
                <a:rPr lang="en-US" sz="2000" dirty="0" smtClean="0">
                  <a:solidFill>
                    <a:srgbClr val="0070C0"/>
                  </a:solidFill>
                </a:rPr>
                <a:t>∠</a:t>
              </a:r>
              <a:r>
                <a:rPr lang="en-US" sz="2100" dirty="0" smtClean="0">
                  <a:solidFill>
                    <a:srgbClr val="0070C0"/>
                  </a:solidFill>
                  <a:latin typeface="Comic Sans MS" panose="030F0702030302020204" pitchFamily="66" charset="0"/>
                </a:rPr>
                <a:t>ABC</a:t>
              </a:r>
              <a:r>
                <a:rPr lang="en-US" sz="2100" dirty="0">
                  <a:solidFill>
                    <a:srgbClr val="0070C0"/>
                  </a:solidFill>
                  <a:latin typeface="Comic Sans MS" panose="030F0702030302020204" pitchFamily="66" charset="0"/>
                </a:rPr>
                <a:t>, so </a:t>
              </a:r>
              <a:r>
                <a:rPr lang="en-US" sz="2000" dirty="0" smtClean="0">
                  <a:solidFill>
                    <a:srgbClr val="0070C0"/>
                  </a:solidFill>
                </a:rPr>
                <a:t>∠</a:t>
              </a:r>
              <a:r>
                <a:rPr lang="en-US" sz="2100" dirty="0" smtClean="0">
                  <a:solidFill>
                    <a:srgbClr val="0070C0"/>
                  </a:solidFill>
                  <a:latin typeface="Comic Sans MS" panose="030F0702030302020204" pitchFamily="66" charset="0"/>
                </a:rPr>
                <a:t>DBX is </a:t>
              </a:r>
              <a:r>
                <a:rPr lang="en-US" sz="2100" dirty="0">
                  <a:solidFill>
                    <a:srgbClr val="0070C0"/>
                  </a:solidFill>
                  <a:latin typeface="Comic Sans MS" panose="030F0702030302020204" pitchFamily="66" charset="0"/>
                </a:rPr>
                <a:t>30°</a:t>
              </a:r>
            </a:p>
            <a:p>
              <a:pPr>
                <a:spcAft>
                  <a:spcPts val="0"/>
                </a:spcAft>
                <a:tabLst>
                  <a:tab pos="4972050" algn="r"/>
                </a:tabLst>
              </a:pPr>
              <a:r>
                <a:rPr lang="en-US" sz="2100" dirty="0">
                  <a:solidFill>
                    <a:srgbClr val="0070C0"/>
                  </a:solidFill>
                  <a:latin typeface="Comic Sans MS" panose="030F0702030302020204" pitchFamily="66" charset="0"/>
                </a:rPr>
                <a:t>The last angle must be </a:t>
              </a:r>
              <a:r>
                <a:rPr lang="en-US" sz="2100" dirty="0" smtClean="0">
                  <a:solidFill>
                    <a:srgbClr val="0070C0"/>
                  </a:solidFill>
                  <a:latin typeface="Comic Sans MS" panose="030F0702030302020204" pitchFamily="66" charset="0"/>
                </a:rPr>
                <a:t>18O </a:t>
              </a:r>
              <a:r>
                <a:rPr lang="en-US" sz="2100" dirty="0">
                  <a:solidFill>
                    <a:srgbClr val="0070C0"/>
                  </a:solidFill>
                  <a:latin typeface="Comic Sans MS" panose="030F0702030302020204" pitchFamily="66" charset="0"/>
                </a:rPr>
                <a:t>- 90 - 30 = 60°</a:t>
              </a:r>
            </a:p>
            <a:p>
              <a:pPr>
                <a:spcAft>
                  <a:spcPts val="0"/>
                </a:spcAft>
                <a:tabLst>
                  <a:tab pos="4972050" algn="r"/>
                </a:tabLst>
              </a:pPr>
              <a:r>
                <a:rPr lang="en-US" sz="2100" dirty="0">
                  <a:solidFill>
                    <a:srgbClr val="0070C0"/>
                  </a:solidFill>
                  <a:latin typeface="Comic Sans MS" panose="030F0702030302020204" pitchFamily="66" charset="0"/>
                </a:rPr>
                <a:t>Therefore as all the corresponding angles are equal, the triangles must be </a:t>
              </a:r>
              <a:r>
                <a:rPr lang="en-US" sz="2100" dirty="0" smtClean="0">
                  <a:solidFill>
                    <a:srgbClr val="0070C0"/>
                  </a:solidFill>
                  <a:latin typeface="Comic Sans MS" panose="030F0702030302020204" pitchFamily="66" charset="0"/>
                </a:rPr>
                <a:t>similar</a:t>
              </a:r>
              <a:r>
                <a:rPr lang="en-US" sz="2100" dirty="0">
                  <a:solidFill>
                    <a:srgbClr val="0070C0"/>
                  </a:solidFill>
                  <a:latin typeface="Comic Sans MS" panose="030F0702030302020204" pitchFamily="66" charset="0"/>
                </a:rPr>
                <a:t>.</a:t>
              </a:r>
              <a:endParaRPr lang="en-US" sz="2100" b="1" dirty="0">
                <a:solidFill>
                  <a:srgbClr val="0070C0"/>
                </a:solidFill>
                <a:latin typeface="Comic Sans MS" panose="030F0702030302020204" pitchFamily="66" charset="0"/>
              </a:endParaRPr>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11960" y="1844824"/>
            <a:ext cx="4464496" cy="1891755"/>
          </a:xfrm>
          <a:prstGeom prst="rect">
            <a:avLst/>
          </a:prstGeom>
        </p:spPr>
      </p:pic>
    </p:spTree>
    <p:extLst>
      <p:ext uri="{BB962C8B-B14F-4D97-AF65-F5344CB8AC3E}">
        <p14:creationId xmlns:p14="http://schemas.microsoft.com/office/powerpoint/2010/main" val="300557926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4752528" cy="1815882"/>
          </a:xfrm>
          <a:prstGeom prst="rect">
            <a:avLst/>
          </a:prstGeom>
        </p:spPr>
        <p:txBody>
          <a:bodyPr wrap="square">
            <a:spAutoFit/>
          </a:bodyPr>
          <a:lstStyle/>
          <a:p>
            <a:pPr marL="514350" indent="-514350">
              <a:buClr>
                <a:srgbClr val="C00000"/>
              </a:buClr>
              <a:buFont typeface="+mj-lt"/>
              <a:buAutoNum type="arabicPeriod" startAt="2"/>
              <a:tabLst>
                <a:tab pos="1079500" algn="l"/>
                <a:tab pos="2743200" algn="l"/>
              </a:tabLst>
            </a:pPr>
            <a:r>
              <a:rPr lang="en-US" sz="2800" dirty="0" smtClean="0">
                <a:latin typeface="Arial" panose="020B0604020202020204" pitchFamily="34" charset="0"/>
                <a:cs typeface="Arial" panose="020B0604020202020204" pitchFamily="34" charset="0"/>
              </a:rPr>
              <a:t>Work out the sizes of angles </a:t>
            </a:r>
            <a:r>
              <a:rPr lang="en-US" sz="2800" i="1" dirty="0" smtClean="0">
                <a:latin typeface="Arial" panose="020B0604020202020204" pitchFamily="34" charset="0"/>
                <a:cs typeface="Arial" panose="020B0604020202020204" pitchFamily="34" charset="0"/>
              </a:rPr>
              <a:t>a, b, </a:t>
            </a:r>
            <a:r>
              <a:rPr lang="en-US" sz="2800" dirty="0" smtClean="0">
                <a:latin typeface="Arial" panose="020B0604020202020204" pitchFamily="34" charset="0"/>
                <a:cs typeface="Arial" panose="020B0604020202020204" pitchFamily="34" charset="0"/>
              </a:rPr>
              <a:t> and </a:t>
            </a:r>
            <a:r>
              <a:rPr lang="en-US" sz="2800" i="1" dirty="0" smtClean="0">
                <a:latin typeface="Arial" panose="020B0604020202020204" pitchFamily="34" charset="0"/>
                <a:cs typeface="Arial" panose="020B0604020202020204" pitchFamily="34" charset="0"/>
              </a:rPr>
              <a:t>c. </a:t>
            </a:r>
            <a:r>
              <a:rPr lang="en-US" sz="2800" dirty="0" smtClean="0">
                <a:latin typeface="Arial" panose="020B0604020202020204" pitchFamily="34" charset="0"/>
                <a:cs typeface="Arial" panose="020B0604020202020204" pitchFamily="34" charset="0"/>
              </a:rPr>
              <a:t> Give reasons for your answers.</a:t>
            </a:r>
            <a:endParaRPr lang="pl-PL"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8468" y="2972540"/>
            <a:ext cx="4655580" cy="3624812"/>
          </a:xfrm>
          <a:prstGeom prst="rect">
            <a:avLst/>
          </a:prstGeom>
        </p:spPr>
      </p:pic>
      <p:sp>
        <p:nvSpPr>
          <p:cNvPr id="8" name="Flowchart: Delay 7"/>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580958"/>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5256584" cy="584775"/>
          </a:xfrm>
          <a:prstGeom prst="rect">
            <a:avLst/>
          </a:prstGeom>
        </p:spPr>
        <p:txBody>
          <a:bodyPr wrap="square">
            <a:spAutoFit/>
          </a:bodyPr>
          <a:lstStyle/>
          <a:p>
            <a:pPr marL="514350" indent="-514350">
              <a:buClr>
                <a:srgbClr val="C00000"/>
              </a:buClr>
              <a:buFont typeface="+mj-lt"/>
              <a:buAutoNum type="arabicPeriod" startAt="3"/>
              <a:tabLst>
                <a:tab pos="1079500" algn="l"/>
                <a:tab pos="2743200" algn="l"/>
              </a:tabLst>
            </a:pPr>
            <a:r>
              <a:rPr lang="en-US" sz="3200" dirty="0" smtClean="0">
                <a:latin typeface="Arial" panose="020B0604020202020204" pitchFamily="34" charset="0"/>
                <a:cs typeface="Arial" panose="020B0604020202020204" pitchFamily="34" charset="0"/>
              </a:rPr>
              <a:t>Find the length of </a:t>
            </a:r>
            <a:r>
              <a:rPr lang="en-US" sz="3200" i="1" dirty="0" smtClean="0">
                <a:latin typeface="Arial" panose="020B0604020202020204" pitchFamily="34" charset="0"/>
                <a:cs typeface="Arial" panose="020B0604020202020204" pitchFamily="34" charset="0"/>
              </a:rPr>
              <a:t>x.</a:t>
            </a:r>
            <a:endParaRPr lang="pl-PL"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752" y="1792490"/>
            <a:ext cx="4711296" cy="1998732"/>
          </a:xfrm>
          <a:prstGeom prst="rect">
            <a:avLst/>
          </a:prstGeom>
        </p:spPr>
      </p:pic>
      <p:grpSp>
        <p:nvGrpSpPr>
          <p:cNvPr id="8" name="Group 7"/>
          <p:cNvGrpSpPr/>
          <p:nvPr/>
        </p:nvGrpSpPr>
        <p:grpSpPr>
          <a:xfrm>
            <a:off x="251520" y="3933056"/>
            <a:ext cx="4963499" cy="1917794"/>
            <a:chOff x="150164" y="6494199"/>
            <a:chExt cx="5213924" cy="1917794"/>
          </a:xfrm>
        </p:grpSpPr>
        <p:sp>
          <p:nvSpPr>
            <p:cNvPr id="9" name="Rectangle 8"/>
            <p:cNvSpPr/>
            <p:nvPr/>
          </p:nvSpPr>
          <p:spPr>
            <a:xfrm flipH="1">
              <a:off x="150164" y="6673055"/>
              <a:ext cx="5213924" cy="173893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300" dirty="0">
                  <a:solidFill>
                    <a:schemeClr val="tx1"/>
                  </a:solidFill>
                  <a:latin typeface="Arial" panose="020B0604020202020204" pitchFamily="34" charset="0"/>
                  <a:cs typeface="Arial" panose="020B0604020202020204" pitchFamily="34" charset="0"/>
                </a:rPr>
                <a:t>Congruent triangles have exactly the same size and shape. Their angles are the same and corresponding sides are the same length.</a:t>
              </a:r>
            </a:p>
          </p:txBody>
        </p:sp>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a:t>
              </a:r>
              <a:endParaRPr lang="en-US" sz="2000" b="1" dirty="0">
                <a:latin typeface="Arial" panose="020B0604020202020204" pitchFamily="34" charset="0"/>
                <a:cs typeface="Arial" panose="020B0604020202020204" pitchFamily="34" charset="0"/>
              </a:endParaRPr>
            </a:p>
          </p:txBody>
        </p:sp>
      </p:grpSp>
      <p:sp>
        <p:nvSpPr>
          <p:cNvPr id="7" name="Rectangle 6"/>
          <p:cNvSpPr/>
          <p:nvPr/>
        </p:nvSpPr>
        <p:spPr>
          <a:xfrm>
            <a:off x="250474" y="6093296"/>
            <a:ext cx="8540269" cy="492443"/>
          </a:xfrm>
          <a:prstGeom prst="rect">
            <a:avLst/>
          </a:prstGeom>
          <a:solidFill>
            <a:schemeClr val="bg1"/>
          </a:solidFill>
          <a:ln w="38100">
            <a:solidFill>
              <a:srgbClr val="0070C0"/>
            </a:solidFill>
          </a:ln>
        </p:spPr>
        <p:txBody>
          <a:bodyPr wrap="square">
            <a:spAutoFit/>
          </a:bodyPr>
          <a:lstStyle/>
          <a:p>
            <a:r>
              <a:rPr lang="en-US" sz="2600" dirty="0"/>
              <a:t>Questions in this unit are targeted at the steps indicated.</a:t>
            </a:r>
          </a:p>
        </p:txBody>
      </p:sp>
      <p:sp>
        <p:nvSpPr>
          <p:cNvPr id="13" name="Flowchart: Delay 12"/>
          <p:cNvSpPr/>
          <p:nvPr/>
        </p:nvSpPr>
        <p:spPr>
          <a:xfrm flipH="1">
            <a:off x="5215018" y="1221074"/>
            <a:ext cx="365093" cy="4864366"/>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9145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365</a:t>
            </a:r>
            <a:endParaRPr lang="en-GB" sz="1400" b="1" dirty="0">
              <a:latin typeface="Calibri" panose="020F0502020204030204" pitchFamily="34" charset="0"/>
            </a:endParaRPr>
          </a:p>
        </p:txBody>
      </p:sp>
      <p:sp>
        <p:nvSpPr>
          <p:cNvPr id="3" name="Rectangle 2"/>
          <p:cNvSpPr/>
          <p:nvPr/>
        </p:nvSpPr>
        <p:spPr>
          <a:xfrm>
            <a:off x="251519" y="1196752"/>
            <a:ext cx="4464497" cy="2246769"/>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800" dirty="0">
                <a:latin typeface="Arial" panose="020B0604020202020204" pitchFamily="34" charset="0"/>
                <a:cs typeface="Arial" panose="020B0604020202020204" pitchFamily="34" charset="0"/>
              </a:rPr>
              <a:t>Here is a pair of congruent triangles. Write down</a:t>
            </a:r>
          </a:p>
          <a:p>
            <a:pPr marL="971550" lvl="1" indent="-514350">
              <a:buClr>
                <a:srgbClr val="C00000"/>
              </a:buClr>
              <a:buFont typeface="+mj-lt"/>
              <a:buAutoNum type="alphaLcPeriod"/>
              <a:tabLst>
                <a:tab pos="1079500" algn="l"/>
                <a:tab pos="2743200" algn="l"/>
              </a:tabLs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size of angles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1079500" algn="l"/>
                <a:tab pos="2743200" algn="l"/>
              </a:tabLs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length of side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p:txBody>
      </p:sp>
      <p:grpSp>
        <p:nvGrpSpPr>
          <p:cNvPr id="8" name="Group 7"/>
          <p:cNvGrpSpPr/>
          <p:nvPr/>
        </p:nvGrpSpPr>
        <p:grpSpPr>
          <a:xfrm>
            <a:off x="251520" y="3573016"/>
            <a:ext cx="8496944" cy="2160240"/>
            <a:chOff x="150164" y="6494199"/>
            <a:chExt cx="7990169" cy="2160240"/>
          </a:xfrm>
        </p:grpSpPr>
        <p:sp>
          <p:nvSpPr>
            <p:cNvPr id="9" name="Rectangle 8"/>
            <p:cNvSpPr/>
            <p:nvPr/>
          </p:nvSpPr>
          <p:spPr>
            <a:xfrm flipH="1">
              <a:off x="150164" y="6715447"/>
              <a:ext cx="7990169" cy="193899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Two triangles are congruent when one of these conditions of congruence is true. SSS (all three sides equal)</a:t>
              </a:r>
            </a:p>
            <a:p>
              <a:r>
                <a:rPr lang="en-US" sz="2100" dirty="0">
                  <a:solidFill>
                    <a:schemeClr val="tx1"/>
                  </a:solidFill>
                  <a:latin typeface="Arial" panose="020B0604020202020204" pitchFamily="34" charset="0"/>
                  <a:cs typeface="Arial" panose="020B0604020202020204" pitchFamily="34" charset="0"/>
                </a:rPr>
                <a:t>SAS (two sides and the included angle are equal)</a:t>
              </a:r>
            </a:p>
            <a:p>
              <a:r>
                <a:rPr lang="en-US" sz="2100" dirty="0">
                  <a:solidFill>
                    <a:schemeClr val="tx1"/>
                  </a:solidFill>
                  <a:latin typeface="Arial" panose="020B0604020202020204" pitchFamily="34" charset="0"/>
                  <a:cs typeface="Arial" panose="020B0604020202020204" pitchFamily="34" charset="0"/>
                </a:rPr>
                <a:t>AAS (two angles and a corresponding side are equal)</a:t>
              </a:r>
            </a:p>
            <a:p>
              <a:r>
                <a:rPr lang="en-US" sz="2100" dirty="0">
                  <a:solidFill>
                    <a:schemeClr val="tx1"/>
                  </a:solidFill>
                  <a:latin typeface="Arial" panose="020B0604020202020204" pitchFamily="34" charset="0"/>
                  <a:cs typeface="Arial" panose="020B0604020202020204" pitchFamily="34" charset="0"/>
                </a:rPr>
                <a:t>RHS (right angle, hypotenuse and one other side are equal)</a:t>
              </a:r>
            </a:p>
          </p:txBody>
        </p:sp>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2</a:t>
              </a:r>
              <a:endParaRPr lang="en-US" sz="20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24098" y="1266437"/>
            <a:ext cx="3520310" cy="2378587"/>
          </a:xfrm>
          <a:prstGeom prst="rect">
            <a:avLst/>
          </a:prstGeom>
        </p:spPr>
      </p:pic>
      <p:sp>
        <p:nvSpPr>
          <p:cNvPr id="11" name="Rectangle 10"/>
          <p:cNvSpPr/>
          <p:nvPr/>
        </p:nvSpPr>
        <p:spPr>
          <a:xfrm flipH="1">
            <a:off x="308156" y="5805264"/>
            <a:ext cx="8440308" cy="80021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Q4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The angles by the 5 cm side will be the same in each triangle.</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spTree>
    <p:extLst>
      <p:ext uri="{BB962C8B-B14F-4D97-AF65-F5344CB8AC3E}">
        <p14:creationId xmlns:p14="http://schemas.microsoft.com/office/powerpoint/2010/main" val="1622843394"/>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365</a:t>
            </a:r>
            <a:endParaRPr lang="en-GB" sz="1400" b="1" dirty="0">
              <a:latin typeface="Calibri" panose="020F0502020204030204" pitchFamily="34" charset="0"/>
            </a:endParaRPr>
          </a:p>
        </p:txBody>
      </p:sp>
      <p:sp>
        <p:nvSpPr>
          <p:cNvPr id="3" name="Rectangle 2"/>
          <p:cNvSpPr/>
          <p:nvPr/>
        </p:nvSpPr>
        <p:spPr>
          <a:xfrm>
            <a:off x="251519" y="1196752"/>
            <a:ext cx="8046863" cy="507831"/>
          </a:xfrm>
          <a:prstGeom prst="rect">
            <a:avLst/>
          </a:prstGeom>
        </p:spPr>
        <p:txBody>
          <a:bodyPr wrap="square">
            <a:spAutoFit/>
          </a:bodyPr>
          <a:lstStyle/>
          <a:p>
            <a:pPr marL="514350" indent="-514350">
              <a:buClr>
                <a:srgbClr val="C00000"/>
              </a:buClr>
              <a:buFont typeface="+mj-lt"/>
              <a:buAutoNum type="arabicPeriod" startAt="5"/>
              <a:tabLst>
                <a:tab pos="1079500" algn="l"/>
                <a:tab pos="2743200" algn="l"/>
              </a:tabLst>
            </a:pPr>
            <a:r>
              <a:rPr lang="en-US" sz="2700" dirty="0">
                <a:latin typeface="Arial" panose="020B0604020202020204" pitchFamily="34" charset="0"/>
                <a:cs typeface="Arial" panose="020B0604020202020204" pitchFamily="34" charset="0"/>
              </a:rPr>
              <a:t>Each pair of triangles is congruent. Explain why.</a:t>
            </a:r>
            <a:endParaRPr lang="pl-PL" sz="27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8382" y="1188016"/>
            <a:ext cx="594098" cy="594098"/>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628" y="1676504"/>
            <a:ext cx="7596780" cy="4909535"/>
          </a:xfrm>
          <a:prstGeom prst="rect">
            <a:avLst/>
          </a:prstGeom>
        </p:spPr>
      </p:pic>
    </p:spTree>
    <p:extLst>
      <p:ext uri="{BB962C8B-B14F-4D97-AF65-F5344CB8AC3E}">
        <p14:creationId xmlns:p14="http://schemas.microsoft.com/office/powerpoint/2010/main" val="92988013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366</a:t>
            </a:r>
            <a:endParaRPr lang="en-GB" sz="1400" b="1" dirty="0">
              <a:latin typeface="Calibri" panose="020F0502020204030204" pitchFamily="34" charset="0"/>
            </a:endParaRPr>
          </a:p>
        </p:txBody>
      </p:sp>
      <p:sp>
        <p:nvSpPr>
          <p:cNvPr id="3" name="Rectangle 2"/>
          <p:cNvSpPr/>
          <p:nvPr/>
        </p:nvSpPr>
        <p:spPr>
          <a:xfrm>
            <a:off x="251519" y="1196752"/>
            <a:ext cx="5256585" cy="4493538"/>
          </a:xfrm>
          <a:prstGeom prst="rect">
            <a:avLst/>
          </a:prstGeom>
        </p:spPr>
        <p:txBody>
          <a:bodyPr wrap="square">
            <a:spAutoFit/>
          </a:bodyPr>
          <a:lstStyle/>
          <a:p>
            <a:pPr marL="401638" indent="-401638">
              <a:buClr>
                <a:srgbClr val="C00000"/>
              </a:buClr>
              <a:buFont typeface="+mj-lt"/>
              <a:buAutoNum type="arabicPeriod" startAt="6"/>
              <a:tabLst>
                <a:tab pos="1079500" algn="l"/>
                <a:tab pos="2743200" algn="l"/>
              </a:tabLst>
            </a:pPr>
            <a:r>
              <a:rPr lang="en-US" sz="2200" dirty="0">
                <a:latin typeface="Arial" panose="020B0604020202020204" pitchFamily="34" charset="0"/>
                <a:cs typeface="Arial" panose="020B0604020202020204" pitchFamily="34" charset="0"/>
              </a:rPr>
              <a:t>State whether or not each pair of triangles described below is congruent. If the triangles are congruent, give the reason and write the corresponding vertices in pairs, </a:t>
            </a:r>
            <a:endParaRPr lang="en-US" sz="22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a:tabLst>
                <a:tab pos="1079500" algn="l"/>
                <a:tab pos="2743200" algn="l"/>
              </a:tabLst>
            </a:pPr>
            <a:r>
              <a:rPr lang="en-US" sz="2200" i="1" dirty="0" smtClean="0">
                <a:latin typeface="Arial" panose="020B0604020202020204" pitchFamily="34" charset="0"/>
                <a:cs typeface="Arial" panose="020B0604020202020204" pitchFamily="34" charset="0"/>
              </a:rPr>
              <a:t>ABC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where </a:t>
            </a:r>
            <a:r>
              <a:rPr lang="en-US" sz="2200" i="1" dirty="0">
                <a:latin typeface="Arial" panose="020B0604020202020204" pitchFamily="34" charset="0"/>
                <a:cs typeface="Arial" panose="020B0604020202020204" pitchFamily="34" charset="0"/>
              </a:rPr>
              <a:t>AB</a:t>
            </a:r>
            <a:r>
              <a:rPr lang="en-US" sz="2200" dirty="0">
                <a:latin typeface="Arial" panose="020B0604020202020204" pitchFamily="34" charset="0"/>
                <a:cs typeface="Arial" panose="020B0604020202020204" pitchFamily="34" charset="0"/>
              </a:rPr>
              <a:t> = 7 cm, </a:t>
            </a:r>
            <a:r>
              <a:rPr lang="en-US" sz="2200" i="1" dirty="0">
                <a:latin typeface="Arial" panose="020B0604020202020204" pitchFamily="34" charset="0"/>
                <a:cs typeface="Arial" panose="020B0604020202020204" pitchFamily="34" charset="0"/>
              </a:rPr>
              <a:t>BC</a:t>
            </a:r>
            <a:r>
              <a:rPr lang="en-US" sz="2200" dirty="0">
                <a:latin typeface="Arial" panose="020B0604020202020204" pitchFamily="34" charset="0"/>
                <a:cs typeface="Arial" panose="020B0604020202020204" pitchFamily="34" charset="0"/>
              </a:rPr>
              <a:t> = 5 cm, angle </a:t>
            </a:r>
            <a:r>
              <a:rPr lang="en-US" sz="2200" i="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 </a:t>
            </a:r>
            <a:r>
              <a:rPr lang="en-US" sz="2200" dirty="0" smtClean="0">
                <a:latin typeface="Arial" panose="020B0604020202020204" pitchFamily="34" charset="0"/>
                <a:cs typeface="Arial" panose="020B0604020202020204" pitchFamily="34" charset="0"/>
              </a:rPr>
              <a:t>42°</a:t>
            </a:r>
            <a:br>
              <a:rPr lang="en-US" sz="2200"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PQR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where </a:t>
            </a:r>
            <a:r>
              <a:rPr lang="en-US" sz="2200" i="1" dirty="0">
                <a:latin typeface="Arial" panose="020B0604020202020204" pitchFamily="34" charset="0"/>
                <a:cs typeface="Arial" panose="020B0604020202020204" pitchFamily="34" charset="0"/>
              </a:rPr>
              <a:t>PQ</a:t>
            </a:r>
            <a:r>
              <a:rPr lang="en-US" sz="2200" dirty="0">
                <a:latin typeface="Arial" panose="020B0604020202020204" pitchFamily="34" charset="0"/>
                <a:cs typeface="Arial" panose="020B0604020202020204" pitchFamily="34" charset="0"/>
              </a:rPr>
              <a:t> = 50 mm, </a:t>
            </a:r>
            <a:r>
              <a:rPr lang="en-US" sz="2200" i="1" dirty="0">
                <a:latin typeface="Arial" panose="020B0604020202020204" pitchFamily="34" charset="0"/>
                <a:cs typeface="Arial" panose="020B0604020202020204" pitchFamily="34" charset="0"/>
              </a:rPr>
              <a:t>QR</a:t>
            </a:r>
            <a:r>
              <a:rPr lang="en-US" sz="2200" dirty="0">
                <a:latin typeface="Arial" panose="020B0604020202020204" pitchFamily="34" charset="0"/>
                <a:cs typeface="Arial" panose="020B0604020202020204" pitchFamily="34" charset="0"/>
              </a:rPr>
              <a:t> = 7 cm, angle </a:t>
            </a:r>
            <a:r>
              <a:rPr lang="en-US" sz="2200" i="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 42° </a:t>
            </a:r>
            <a:endParaRPr lang="en-US" sz="22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a:tabLst>
                <a:tab pos="1079500" algn="l"/>
                <a:tab pos="2743200" algn="l"/>
              </a:tabLst>
            </a:pPr>
            <a:r>
              <a:rPr lang="en-US" sz="2200" i="1" dirty="0" smtClean="0">
                <a:latin typeface="Arial" panose="020B0604020202020204" pitchFamily="34" charset="0"/>
                <a:cs typeface="Arial" panose="020B0604020202020204" pitchFamily="34" charset="0"/>
              </a:rPr>
              <a:t>ABC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where </a:t>
            </a:r>
            <a:r>
              <a:rPr lang="en-US" sz="2200" i="1" dirty="0">
                <a:latin typeface="Arial" panose="020B0604020202020204" pitchFamily="34" charset="0"/>
                <a:cs typeface="Arial" panose="020B0604020202020204" pitchFamily="34" charset="0"/>
              </a:rPr>
              <a:t>AB</a:t>
            </a:r>
            <a:r>
              <a:rPr lang="en-US" sz="2200" dirty="0">
                <a:latin typeface="Arial" panose="020B0604020202020204" pitchFamily="34" charset="0"/>
                <a:cs typeface="Arial" panose="020B0604020202020204" pitchFamily="34" charset="0"/>
              </a:rPr>
              <a:t> = 7 cm, angle </a:t>
            </a:r>
            <a:r>
              <a:rPr lang="en-US" sz="2200" i="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 42°, </a:t>
            </a:r>
            <a:r>
              <a:rPr lang="en-US" sz="2200" dirty="0" smtClean="0">
                <a:latin typeface="Arial" panose="020B0604020202020204" pitchFamily="34" charset="0"/>
                <a:cs typeface="Arial" panose="020B0604020202020204" pitchFamily="34" charset="0"/>
              </a:rPr>
              <a:t>angle </a:t>
            </a:r>
            <a:r>
              <a:rPr lang="en-US" sz="2200" i="1" dirty="0">
                <a:latin typeface="Arial" panose="020B0604020202020204" pitchFamily="34" charset="0"/>
                <a:cs typeface="Arial" panose="020B0604020202020204" pitchFamily="34" charset="0"/>
              </a:rPr>
              <a:t>C</a:t>
            </a:r>
            <a:r>
              <a:rPr lang="en-US" sz="2200" dirty="0">
                <a:latin typeface="Arial" panose="020B0604020202020204" pitchFamily="34" charset="0"/>
                <a:cs typeface="Arial" panose="020B0604020202020204" pitchFamily="34" charset="0"/>
              </a:rPr>
              <a:t> = </a:t>
            </a:r>
            <a:r>
              <a:rPr lang="en-US" sz="2200" dirty="0" smtClean="0">
                <a:latin typeface="Arial" panose="020B0604020202020204" pitchFamily="34" charset="0"/>
                <a:cs typeface="Arial" panose="020B0604020202020204" pitchFamily="34" charset="0"/>
              </a:rPr>
              <a:t>109°</a:t>
            </a:r>
            <a:br>
              <a:rPr lang="en-US" sz="2200"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PQR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where </a:t>
            </a:r>
            <a:r>
              <a:rPr lang="en-US" sz="2200" i="1" dirty="0">
                <a:latin typeface="Arial" panose="020B0604020202020204" pitchFamily="34" charset="0"/>
                <a:cs typeface="Arial" panose="020B0604020202020204" pitchFamily="34" charset="0"/>
              </a:rPr>
              <a:t>PQ</a:t>
            </a:r>
            <a:r>
              <a:rPr lang="en-US" sz="2200" dirty="0">
                <a:latin typeface="Arial" panose="020B0604020202020204" pitchFamily="34" charset="0"/>
                <a:cs typeface="Arial" panose="020B0604020202020204" pitchFamily="34" charset="0"/>
              </a:rPr>
              <a:t> = 7 cm, angle </a:t>
            </a:r>
            <a:r>
              <a:rPr lang="en-US" sz="2200" i="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 109°, angle </a:t>
            </a:r>
            <a:r>
              <a:rPr lang="en-US" sz="2200" i="1" dirty="0">
                <a:latin typeface="Arial" panose="020B0604020202020204" pitchFamily="34" charset="0"/>
                <a:cs typeface="Arial" panose="020B0604020202020204" pitchFamily="34" charset="0"/>
              </a:rPr>
              <a:t>R</a:t>
            </a:r>
            <a:r>
              <a:rPr lang="en-US" sz="2200" dirty="0">
                <a:latin typeface="Arial" panose="020B0604020202020204" pitchFamily="34" charset="0"/>
                <a:cs typeface="Arial" panose="020B0604020202020204" pitchFamily="34" charset="0"/>
              </a:rPr>
              <a:t> = 42°</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Rectangle 7"/>
          <p:cNvSpPr/>
          <p:nvPr/>
        </p:nvSpPr>
        <p:spPr>
          <a:xfrm flipH="1">
            <a:off x="251520" y="5733256"/>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Sketch each triangle. Angle </a:t>
            </a:r>
            <a:r>
              <a:rPr lang="en-US" sz="2400" i="1" dirty="0" smtClean="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 corresponds to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45705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366</a:t>
            </a:r>
            <a:endParaRPr lang="en-GB" sz="1400" b="1" dirty="0">
              <a:latin typeface="Calibri" panose="020F0502020204030204" pitchFamily="34" charset="0"/>
            </a:endParaRPr>
          </a:p>
        </p:txBody>
      </p:sp>
      <p:sp>
        <p:nvSpPr>
          <p:cNvPr id="3" name="Rectangle 2"/>
          <p:cNvSpPr/>
          <p:nvPr/>
        </p:nvSpPr>
        <p:spPr>
          <a:xfrm>
            <a:off x="251519" y="1196752"/>
            <a:ext cx="5256585" cy="1446550"/>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200" b="1" dirty="0">
                <a:solidFill>
                  <a:srgbClr val="C00000"/>
                </a:solidFill>
                <a:latin typeface="Arial" panose="020B0604020202020204" pitchFamily="34" charset="0"/>
                <a:cs typeface="Arial" panose="020B0604020202020204" pitchFamily="34" charset="0"/>
              </a:rPr>
              <a:t>Communication</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Which of these triangles are congruent to triangle ABC? Give reasons for your answers.</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8879" y="2699077"/>
            <a:ext cx="4241865" cy="1918939"/>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5491" y="4678413"/>
            <a:ext cx="3748640" cy="1918939"/>
          </a:xfrm>
          <a:prstGeom prst="rect">
            <a:avLst/>
          </a:prstGeom>
        </p:spPr>
      </p:pic>
    </p:spTree>
    <p:extLst>
      <p:ext uri="{BB962C8B-B14F-4D97-AF65-F5344CB8AC3E}">
        <p14:creationId xmlns:p14="http://schemas.microsoft.com/office/powerpoint/2010/main" val="152333472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693866"/>
          </a:xfrm>
          <a:prstGeom prst="rect">
            <a:avLst/>
          </a:prstGeom>
        </p:spPr>
        <p:txBody>
          <a:bodyPr wrap="square" numCol="1" spcCol="182880">
            <a:spAutoFit/>
          </a:bodyPr>
          <a:lstStyle/>
          <a:p>
            <a:pPr>
              <a:buClr>
                <a:srgbClr val="0070C0"/>
              </a:buClr>
              <a:tabLst>
                <a:tab pos="804863" algn="l"/>
                <a:tab pos="8521700" algn="r"/>
              </a:tabLst>
            </a:pPr>
            <a:r>
              <a:rPr lang="en-US" sz="2800" b="1" dirty="0" smtClean="0">
                <a:solidFill>
                  <a:srgbClr val="FF0000"/>
                </a:solidFill>
                <a:latin typeface="Arial" panose="020B0604020202020204" pitchFamily="34" charset="0"/>
                <a:cs typeface="Arial" panose="020B0604020202020204" pitchFamily="34" charset="0"/>
              </a:rPr>
              <a:t>12 </a:t>
            </a:r>
            <a:r>
              <a:rPr lang="en-US" sz="2800" b="1" dirty="0">
                <a:solidFill>
                  <a:srgbClr val="FF0000"/>
                </a:solidFill>
                <a:latin typeface="Arial" panose="020B0604020202020204" pitchFamily="34" charset="0"/>
                <a:cs typeface="Arial" panose="020B0604020202020204" pitchFamily="34" charset="0"/>
              </a:rPr>
              <a:t>Similarity and </a:t>
            </a:r>
            <a:r>
              <a:rPr lang="en-US" sz="2800" b="1" dirty="0" smtClean="0">
                <a:solidFill>
                  <a:srgbClr val="FF0000"/>
                </a:solidFill>
                <a:latin typeface="Arial" panose="020B0604020202020204" pitchFamily="34" charset="0"/>
                <a:cs typeface="Arial" panose="020B0604020202020204" pitchFamily="34" charset="0"/>
              </a:rPr>
              <a:t>congruence	363</a:t>
            </a:r>
            <a:endParaRPr lang="en-US" sz="2800" b="1" dirty="0">
              <a:solidFill>
                <a:srgbClr val="FF0000"/>
              </a:solidFill>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Prior knowledge </a:t>
            </a:r>
            <a:r>
              <a:rPr lang="en-US" sz="2800" dirty="0" smtClean="0">
                <a:latin typeface="Arial" panose="020B0604020202020204" pitchFamily="34" charset="0"/>
                <a:cs typeface="Arial" panose="020B0604020202020204" pitchFamily="34" charset="0"/>
              </a:rPr>
              <a:t>check	363</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b="1" dirty="0">
                <a:latin typeface="Arial" panose="020B0604020202020204" pitchFamily="34" charset="0"/>
                <a:cs typeface="Arial" panose="020B0604020202020204" pitchFamily="34" charset="0"/>
              </a:rPr>
              <a:t>12.1</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Congruence	364</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b="1" dirty="0">
                <a:latin typeface="Arial" panose="020B0604020202020204" pitchFamily="34" charset="0"/>
                <a:cs typeface="Arial" panose="020B0604020202020204" pitchFamily="34" charset="0"/>
              </a:rPr>
              <a:t>12.2</a:t>
            </a:r>
            <a:r>
              <a:rPr lang="en-US" sz="2800" dirty="0">
                <a:latin typeface="Arial" panose="020B0604020202020204" pitchFamily="34" charset="0"/>
                <a:cs typeface="Arial" panose="020B0604020202020204" pitchFamily="34" charset="0"/>
              </a:rPr>
              <a:t> Geometric proof and </a:t>
            </a:r>
            <a:r>
              <a:rPr lang="en-US" sz="2800" dirty="0" smtClean="0">
                <a:latin typeface="Arial" panose="020B0604020202020204" pitchFamily="34" charset="0"/>
                <a:cs typeface="Arial" panose="020B0604020202020204" pitchFamily="34" charset="0"/>
              </a:rPr>
              <a:t>congruence	367</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b="1" dirty="0">
                <a:latin typeface="Arial" panose="020B0604020202020204" pitchFamily="34" charset="0"/>
                <a:cs typeface="Arial" panose="020B0604020202020204" pitchFamily="34" charset="0"/>
              </a:rPr>
              <a:t>12.3</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Similarity	370</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b="1" dirty="0">
                <a:latin typeface="Arial" panose="020B0604020202020204" pitchFamily="34" charset="0"/>
                <a:cs typeface="Arial" panose="020B0604020202020204" pitchFamily="34" charset="0"/>
              </a:rPr>
              <a:t>12.4</a:t>
            </a:r>
            <a:r>
              <a:rPr lang="en-US" sz="2800" dirty="0">
                <a:latin typeface="Arial" panose="020B0604020202020204" pitchFamily="34" charset="0"/>
                <a:cs typeface="Arial" panose="020B0604020202020204" pitchFamily="34" charset="0"/>
              </a:rPr>
              <a:t> More </a:t>
            </a:r>
            <a:r>
              <a:rPr lang="en-US" sz="2800" dirty="0" smtClean="0">
                <a:latin typeface="Arial" panose="020B0604020202020204" pitchFamily="34" charset="0"/>
                <a:cs typeface="Arial" panose="020B0604020202020204" pitchFamily="34" charset="0"/>
              </a:rPr>
              <a:t>similarity	374</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b="1" dirty="0">
                <a:latin typeface="Arial" panose="020B0604020202020204" pitchFamily="34" charset="0"/>
                <a:cs typeface="Arial" panose="020B0604020202020204" pitchFamily="34" charset="0"/>
              </a:rPr>
              <a:t>12.5</a:t>
            </a:r>
            <a:r>
              <a:rPr lang="en-US" sz="2800" dirty="0">
                <a:latin typeface="Arial" panose="020B0604020202020204" pitchFamily="34" charset="0"/>
                <a:cs typeface="Arial" panose="020B0604020202020204" pitchFamily="34" charset="0"/>
              </a:rPr>
              <a:t> Similarity in 3D solids </a:t>
            </a:r>
            <a:r>
              <a:rPr lang="en-US" sz="2800" dirty="0" smtClean="0">
                <a:latin typeface="Arial" panose="020B0604020202020204" pitchFamily="34" charset="0"/>
                <a:cs typeface="Arial" panose="020B0604020202020204" pitchFamily="34" charset="0"/>
              </a:rPr>
              <a:t>	378</a:t>
            </a: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Problem-solving 	382</a:t>
            </a: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Check </a:t>
            </a:r>
            <a:r>
              <a:rPr lang="en-US" sz="2800" dirty="0">
                <a:latin typeface="Arial" panose="020B0604020202020204" pitchFamily="34" charset="0"/>
                <a:cs typeface="Arial" panose="020B0604020202020204" pitchFamily="34" charset="0"/>
              </a:rPr>
              <a:t>up </a:t>
            </a:r>
            <a:r>
              <a:rPr lang="en-US" sz="2800" dirty="0" smtClean="0">
                <a:latin typeface="Arial" panose="020B0604020202020204" pitchFamily="34" charset="0"/>
                <a:cs typeface="Arial" panose="020B0604020202020204" pitchFamily="34" charset="0"/>
              </a:rPr>
              <a:t>	383</a:t>
            </a: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Strengthen	385</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Extend	390</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Knowledge check </a:t>
            </a:r>
            <a:r>
              <a:rPr lang="en-US" sz="2800" dirty="0" smtClean="0">
                <a:latin typeface="Arial" panose="020B0604020202020204" pitchFamily="34" charset="0"/>
                <a:cs typeface="Arial" panose="020B0604020202020204" pitchFamily="34" charset="0"/>
              </a:rPr>
              <a:t>	394</a:t>
            </a: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Unit test	395</a:t>
            </a:r>
            <a:endParaRPr lang="en-US" sz="28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366</a:t>
            </a:r>
            <a:endParaRPr lang="en-GB" sz="1400" b="1" dirty="0">
              <a:latin typeface="Calibri" panose="020F0502020204030204" pitchFamily="34" charset="0"/>
            </a:endParaRPr>
          </a:p>
        </p:txBody>
      </p:sp>
      <p:sp>
        <p:nvSpPr>
          <p:cNvPr id="3" name="Rectangle 2"/>
          <p:cNvSpPr/>
          <p:nvPr/>
        </p:nvSpPr>
        <p:spPr>
          <a:xfrm>
            <a:off x="251519" y="1196752"/>
            <a:ext cx="5256585" cy="4847481"/>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300" b="1" dirty="0">
                <a:solidFill>
                  <a:srgbClr val="C00000"/>
                </a:solidFill>
                <a:latin typeface="Arial" panose="020B0604020202020204" pitchFamily="34" charset="0"/>
                <a:cs typeface="Arial" panose="020B0604020202020204" pitchFamily="34" charset="0"/>
              </a:rPr>
              <a:t>Communication</a:t>
            </a:r>
            <a:r>
              <a:rPr lang="en-US" sz="2300" dirty="0">
                <a:solidFill>
                  <a:srgbClr val="C00000"/>
                </a:solidFill>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Are these triangles congruent? Justify your answer.</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5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8"/>
              <a:tabLst>
                <a:tab pos="1079500" algn="l"/>
                <a:tab pos="2743200" algn="l"/>
              </a:tabLst>
            </a:pPr>
            <a:r>
              <a:rPr lang="en-US" sz="2300" b="1" dirty="0">
                <a:solidFill>
                  <a:srgbClr val="C00000"/>
                </a:solidFill>
                <a:latin typeface="Arial" panose="020B0604020202020204" pitchFamily="34" charset="0"/>
                <a:cs typeface="Arial" panose="020B0604020202020204" pitchFamily="34" charset="0"/>
              </a:rPr>
              <a:t>Communication</a:t>
            </a:r>
            <a:r>
              <a:rPr lang="en-US" sz="2300" dirty="0">
                <a:solidFill>
                  <a:srgbClr val="C00000"/>
                </a:solidFill>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Are all right-angled triangles with one side 5cm and one side 12cm congruent? Explain.</a:t>
            </a:r>
            <a:endParaRPr lang="pl-PL" sz="23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Rectangle 7"/>
          <p:cNvSpPr/>
          <p:nvPr/>
        </p:nvSpPr>
        <p:spPr>
          <a:xfrm flipH="1">
            <a:off x="251520" y="3861048"/>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Find the missing side.</a:t>
            </a:r>
            <a:endParaRPr lang="en-US" sz="2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264141" y="6094456"/>
            <a:ext cx="5204539" cy="400110"/>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 </a:t>
            </a:r>
            <a:r>
              <a:rPr lang="en-US" sz="2000" b="1" dirty="0" smtClean="0">
                <a:solidFill>
                  <a:schemeClr val="accent3">
                    <a:lumMod val="50000"/>
                  </a:schemeClr>
                </a:solidFill>
                <a:latin typeface="Arial" panose="020B0604020202020204" pitchFamily="34" charset="0"/>
                <a:cs typeface="Arial" panose="020B0604020202020204" pitchFamily="34" charset="0"/>
              </a:rPr>
              <a:t>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Sketch some triangles</a:t>
            </a:r>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2297" y="2348880"/>
            <a:ext cx="2776173" cy="1368214"/>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31840" y="2348880"/>
            <a:ext cx="2335305" cy="1368213"/>
          </a:xfrm>
          <a:prstGeom prst="rect">
            <a:avLst/>
          </a:prstGeom>
        </p:spPr>
      </p:pic>
    </p:spTree>
    <p:extLst>
      <p:ext uri="{BB962C8B-B14F-4D97-AF65-F5344CB8AC3E}">
        <p14:creationId xmlns:p14="http://schemas.microsoft.com/office/powerpoint/2010/main" val="302746801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12.1 – Congruence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366</a:t>
            </a:r>
            <a:endParaRPr lang="en-GB" sz="1400" b="1" dirty="0">
              <a:latin typeface="Calibri" panose="020F050202020403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grpSp>
        <p:nvGrpSpPr>
          <p:cNvPr id="13" name="Group 12"/>
          <p:cNvGrpSpPr/>
          <p:nvPr/>
        </p:nvGrpSpPr>
        <p:grpSpPr>
          <a:xfrm>
            <a:off x="305905" y="1268760"/>
            <a:ext cx="5130191" cy="5270812"/>
            <a:chOff x="3483872" y="1089031"/>
            <a:chExt cx="5264592" cy="5270812"/>
          </a:xfrm>
        </p:grpSpPr>
        <p:sp>
          <p:nvSpPr>
            <p:cNvPr id="14" name="Round Diagonal Corner Rectangle 13"/>
            <p:cNvSpPr/>
            <p:nvPr/>
          </p:nvSpPr>
          <p:spPr>
            <a:xfrm>
              <a:off x="3491880" y="1089031"/>
              <a:ext cx="5256584" cy="527081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11 – Exam-Style Questions</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23903" y="1988840"/>
            <a:ext cx="3140185" cy="2382207"/>
          </a:xfrm>
          <a:prstGeom prst="rect">
            <a:avLst/>
          </a:prstGeom>
        </p:spPr>
      </p:pic>
      <p:sp>
        <p:nvSpPr>
          <p:cNvPr id="6" name="Rectangle 5"/>
          <p:cNvSpPr/>
          <p:nvPr/>
        </p:nvSpPr>
        <p:spPr>
          <a:xfrm>
            <a:off x="395535" y="1844824"/>
            <a:ext cx="4948189" cy="4524315"/>
          </a:xfrm>
          <a:prstGeom prst="rect">
            <a:avLst/>
          </a:prstGeom>
        </p:spPr>
        <p:txBody>
          <a:bodyPr wrap="square">
            <a:spAutoFit/>
          </a:bodyPr>
          <a:lstStyle/>
          <a:p>
            <a:pPr>
              <a:spcAft>
                <a:spcPts val="0"/>
              </a:spcAft>
              <a:tabLst>
                <a:tab pos="4972050" algn="r"/>
              </a:tabLst>
            </a:pPr>
            <a:r>
              <a:rPr lang="en-US" sz="2400" dirty="0"/>
              <a:t>In this arrowhead,</a:t>
            </a:r>
          </a:p>
          <a:p>
            <a:pPr>
              <a:spcAft>
                <a:spcPts val="0"/>
              </a:spcAft>
              <a:tabLst>
                <a:tab pos="4972050" algn="r"/>
              </a:tabLst>
            </a:pPr>
            <a:r>
              <a:rPr lang="en-US" sz="2400" dirty="0"/>
              <a:t>angle </a:t>
            </a:r>
            <a:r>
              <a:rPr lang="en-US" sz="2400" i="1" dirty="0"/>
              <a:t>JKL</a:t>
            </a:r>
            <a:r>
              <a:rPr lang="en-US" sz="2400" dirty="0"/>
              <a:t> = 26° and </a:t>
            </a:r>
          </a:p>
          <a:p>
            <a:pPr>
              <a:spcAft>
                <a:spcPts val="0"/>
              </a:spcAft>
              <a:tabLst>
                <a:tab pos="4972050" algn="r"/>
              </a:tabLst>
            </a:pPr>
            <a:r>
              <a:rPr lang="en-US" sz="2400" dirty="0"/>
              <a:t>angle </a:t>
            </a:r>
            <a:r>
              <a:rPr lang="en-US" sz="2400" i="1" dirty="0"/>
              <a:t>KJL</a:t>
            </a:r>
            <a:r>
              <a:rPr lang="en-US" sz="2400" dirty="0"/>
              <a:t> = 35°.</a:t>
            </a:r>
          </a:p>
          <a:p>
            <a:pPr>
              <a:spcAft>
                <a:spcPts val="0"/>
              </a:spcAft>
              <a:tabLst>
                <a:tab pos="4972050" algn="r"/>
              </a:tabLst>
            </a:pPr>
            <a:endParaRPr lang="en-US" sz="2400" dirty="0"/>
          </a:p>
          <a:p>
            <a:pPr>
              <a:spcAft>
                <a:spcPts val="0"/>
              </a:spcAft>
              <a:tabLst>
                <a:tab pos="4972050" algn="r"/>
              </a:tabLst>
            </a:pPr>
            <a:endParaRPr lang="en-US" sz="2400" dirty="0"/>
          </a:p>
          <a:p>
            <a:pPr>
              <a:spcAft>
                <a:spcPts val="0"/>
              </a:spcAft>
              <a:tabLst>
                <a:tab pos="4972050" algn="r"/>
              </a:tabLst>
            </a:pPr>
            <a:endParaRPr lang="en-US" sz="2400" dirty="0"/>
          </a:p>
          <a:p>
            <a:pPr>
              <a:spcAft>
                <a:spcPts val="0"/>
              </a:spcAft>
              <a:tabLst>
                <a:tab pos="4972050" algn="r"/>
              </a:tabLst>
            </a:pPr>
            <a:r>
              <a:rPr lang="en-US" sz="2400" dirty="0"/>
              <a:t>Work out</a:t>
            </a:r>
          </a:p>
          <a:p>
            <a:pPr marL="457200" indent="-457200">
              <a:spcAft>
                <a:spcPts val="0"/>
              </a:spcAft>
              <a:buFont typeface="+mj-lt"/>
              <a:buAutoNum type="alphaLcPeriod"/>
              <a:tabLst>
                <a:tab pos="4743450" algn="r"/>
                <a:tab pos="4972050" algn="r"/>
              </a:tabLst>
            </a:pPr>
            <a:r>
              <a:rPr lang="en-US" sz="2400" dirty="0"/>
              <a:t>angle JLK 	</a:t>
            </a:r>
            <a:r>
              <a:rPr lang="en-US" sz="2400" b="1" dirty="0"/>
              <a:t>(1 mark) </a:t>
            </a:r>
          </a:p>
          <a:p>
            <a:pPr marL="457200" indent="-457200">
              <a:spcAft>
                <a:spcPts val="0"/>
              </a:spcAft>
              <a:buFont typeface="+mj-lt"/>
              <a:buAutoNum type="alphaLcPeriod"/>
              <a:tabLst>
                <a:tab pos="4743450" algn="r"/>
                <a:tab pos="4972050" algn="r"/>
              </a:tabLst>
            </a:pPr>
            <a:r>
              <a:rPr lang="en-US" sz="2400" dirty="0"/>
              <a:t>angle JLM 	</a:t>
            </a:r>
            <a:r>
              <a:rPr lang="en-US" sz="2400" b="1" dirty="0"/>
              <a:t>(1 mark) </a:t>
            </a:r>
          </a:p>
          <a:p>
            <a:pPr marL="457200" indent="-457200">
              <a:spcAft>
                <a:spcPts val="0"/>
              </a:spcAft>
              <a:buFont typeface="+mj-lt"/>
              <a:buAutoNum type="alphaLcPeriod"/>
              <a:tabLst>
                <a:tab pos="4743450" algn="r"/>
                <a:tab pos="4972050" algn="r"/>
              </a:tabLst>
            </a:pPr>
            <a:r>
              <a:rPr lang="en-US" sz="2400" dirty="0"/>
              <a:t>angle LJM 	</a:t>
            </a:r>
            <a:r>
              <a:rPr lang="en-US" sz="2400" b="1" dirty="0"/>
              <a:t>(1 mark) </a:t>
            </a:r>
          </a:p>
          <a:p>
            <a:pPr marL="457200" indent="-457200">
              <a:spcAft>
                <a:spcPts val="0"/>
              </a:spcAft>
              <a:buFont typeface="+mj-lt"/>
              <a:buAutoNum type="alphaLcPeriod"/>
              <a:tabLst>
                <a:tab pos="4743450" algn="r"/>
                <a:tab pos="4972050" algn="r"/>
              </a:tabLst>
            </a:pPr>
            <a:r>
              <a:rPr lang="en-US" sz="2400" dirty="0"/>
              <a:t>Explain why triangles JKL and JLM are congruent. 	</a:t>
            </a:r>
            <a:r>
              <a:rPr lang="en-US" sz="2400" b="1" dirty="0"/>
              <a:t>(2 marks)</a:t>
            </a:r>
          </a:p>
        </p:txBody>
      </p:sp>
      <p:sp>
        <p:nvSpPr>
          <p:cNvPr id="18" name="Rectangle 17"/>
          <p:cNvSpPr/>
          <p:nvPr/>
        </p:nvSpPr>
        <p:spPr>
          <a:xfrm flipH="1">
            <a:off x="5577989" y="5201905"/>
            <a:ext cx="3170475"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Draw the two triangles separately and label each point.</a:t>
            </a:r>
          </a:p>
        </p:txBody>
      </p:sp>
    </p:spTree>
    <p:extLst>
      <p:ext uri="{BB962C8B-B14F-4D97-AF65-F5344CB8AC3E}">
        <p14:creationId xmlns:p14="http://schemas.microsoft.com/office/powerpoint/2010/main" val="226846949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367</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3138996"/>
              </p:ext>
            </p:extLst>
          </p:nvPr>
        </p:nvGraphicFramePr>
        <p:xfrm>
          <a:off x="251518" y="1268760"/>
          <a:ext cx="8568952" cy="4509472"/>
        </p:xfrm>
        <a:graphic>
          <a:graphicData uri="http://schemas.openxmlformats.org/drawingml/2006/table">
            <a:tbl>
              <a:tblPr firstRow="1" bandRow="1">
                <a:effectLst/>
                <a:tableStyleId>{5940675A-B579-460E-94D1-54222C63F5DA}</a:tableStyleId>
              </a:tblPr>
              <a:tblGrid>
                <a:gridCol w="2142238"/>
                <a:gridCol w="1314148"/>
                <a:gridCol w="511256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26957">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shapes are congruent.</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Solve problems involving congruence.</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A proof is a logical argument that shows something is true. Some mathematicians dedicate their lives to writing proofs.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What are the conditions for congruence in triangles?</a:t>
                      </a:r>
                    </a:p>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How do you show sides and angles are equal on a shape?</a:t>
                      </a:r>
                      <a:endParaRPr lang="en-US" sz="24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12.2</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15056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367</a:t>
            </a:r>
            <a:endParaRPr lang="en-GB" sz="1400" b="1" dirty="0">
              <a:latin typeface="Calibri" panose="020F0502020204030204" pitchFamily="34" charset="0"/>
            </a:endParaRPr>
          </a:p>
        </p:txBody>
      </p:sp>
      <p:sp>
        <p:nvSpPr>
          <p:cNvPr id="3" name="Rectangle 2"/>
          <p:cNvSpPr/>
          <p:nvPr/>
        </p:nvSpPr>
        <p:spPr>
          <a:xfrm>
            <a:off x="251519" y="1196752"/>
            <a:ext cx="5256585" cy="954107"/>
          </a:xfrm>
          <a:prstGeom prst="rect">
            <a:avLst/>
          </a:prstGeom>
        </p:spPr>
        <p:txBody>
          <a:bodyPr wrap="square">
            <a:spAutoFit/>
          </a:bodyPr>
          <a:lstStyle/>
          <a:p>
            <a:pPr marL="400050" indent="-400050">
              <a:buClr>
                <a:srgbClr val="C00000"/>
              </a:buClr>
              <a:buFont typeface="+mj-lt"/>
              <a:buAutoNum type="arabicPeriod"/>
              <a:tabLst>
                <a:tab pos="1079500" algn="l"/>
                <a:tab pos="2743200" algn="l"/>
              </a:tabLst>
            </a:pPr>
            <a:r>
              <a:rPr lang="en-US" sz="2800" dirty="0">
                <a:latin typeface="Arial" panose="020B0604020202020204" pitchFamily="34" charset="0"/>
                <a:cs typeface="Arial" panose="020B0604020202020204" pitchFamily="34" charset="0"/>
              </a:rPr>
              <a:t>Sketch each shape. Mark all the equal sides and angles.</a:t>
            </a:r>
            <a:endParaRPr lang="pl-PL"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5536" y="2492896"/>
            <a:ext cx="2304256" cy="1872208"/>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931" y="4835268"/>
            <a:ext cx="2477190" cy="1737191"/>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63080" y="5016057"/>
            <a:ext cx="2284984" cy="1357553"/>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54602" y="2528855"/>
            <a:ext cx="2029966" cy="1847753"/>
          </a:xfrm>
          <a:prstGeom prst="rect">
            <a:avLst/>
          </a:prstGeom>
        </p:spPr>
      </p:pic>
      <p:sp>
        <p:nvSpPr>
          <p:cNvPr id="15" name="Flowchart: Delay 14"/>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66081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367</a:t>
            </a:r>
            <a:endParaRPr lang="en-GB" sz="1400" b="1" dirty="0">
              <a:latin typeface="Calibri" panose="020F0502020204030204" pitchFamily="34" charset="0"/>
            </a:endParaRPr>
          </a:p>
        </p:txBody>
      </p:sp>
      <p:sp>
        <p:nvSpPr>
          <p:cNvPr id="3" name="Rectangle 2"/>
          <p:cNvSpPr/>
          <p:nvPr/>
        </p:nvSpPr>
        <p:spPr>
          <a:xfrm>
            <a:off x="251520" y="1196752"/>
            <a:ext cx="4963500" cy="3170099"/>
          </a:xfrm>
          <a:prstGeom prst="rect">
            <a:avLst/>
          </a:prstGeom>
        </p:spPr>
        <p:txBody>
          <a:bodyPr wrap="square">
            <a:spAutoFit/>
          </a:bodyPr>
          <a:lstStyle/>
          <a:p>
            <a:pPr marL="457200" indent="-457200">
              <a:buClr>
                <a:srgbClr val="C00000"/>
              </a:buClr>
              <a:buFont typeface="+mj-lt"/>
              <a:buAutoNum type="arabicPeriod" startAt="2"/>
              <a:tabLst>
                <a:tab pos="1079500" algn="l"/>
                <a:tab pos="2743200" algn="l"/>
              </a:tabLst>
            </a:pPr>
            <a:r>
              <a:rPr lang="en-US" sz="2500" i="1" dirty="0" smtClean="0">
                <a:latin typeface="Arial" panose="020B0604020202020204" pitchFamily="34" charset="0"/>
                <a:cs typeface="Arial" panose="020B0604020202020204" pitchFamily="34" charset="0"/>
              </a:rPr>
              <a:t>M</a:t>
            </a:r>
            <a:r>
              <a:rPr lang="en-US" sz="2500" dirty="0" smtClean="0">
                <a:latin typeface="Arial" panose="020B0604020202020204" pitchFamily="34" charset="0"/>
                <a:cs typeface="Arial" panose="020B0604020202020204" pitchFamily="34" charset="0"/>
              </a:rPr>
              <a:t> is </a:t>
            </a:r>
            <a:r>
              <a:rPr lang="en-US" sz="2500" dirty="0">
                <a:latin typeface="Arial" panose="020B0604020202020204" pitchFamily="34" charset="0"/>
                <a:cs typeface="Arial" panose="020B0604020202020204" pitchFamily="34" charset="0"/>
              </a:rPr>
              <a:t>the midpoint of </a:t>
            </a:r>
            <a:r>
              <a:rPr lang="en-US" sz="2500" i="1" dirty="0">
                <a:latin typeface="Arial" panose="020B0604020202020204" pitchFamily="34" charset="0"/>
                <a:cs typeface="Arial" panose="020B0604020202020204" pitchFamily="34" charset="0"/>
              </a:rPr>
              <a:t>DC</a:t>
            </a:r>
            <a:r>
              <a:rPr lang="en-US" sz="2500" dirty="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M</a:t>
            </a:r>
            <a:r>
              <a:rPr lang="en-US" sz="2500" dirty="0" smtClean="0">
                <a:latin typeface="Arial" panose="020B0604020202020204" pitchFamily="34" charset="0"/>
                <a:cs typeface="Arial" panose="020B0604020202020204" pitchFamily="34" charset="0"/>
              </a:rPr>
              <a:t> is </a:t>
            </a:r>
            <a:r>
              <a:rPr lang="en-US" sz="2500" dirty="0">
                <a:latin typeface="Arial" panose="020B0604020202020204" pitchFamily="34" charset="0"/>
                <a:cs typeface="Arial" panose="020B0604020202020204" pitchFamily="34" charset="0"/>
              </a:rPr>
              <a:t>also the midpoint of </a:t>
            </a:r>
            <a:r>
              <a:rPr lang="en-US" sz="2500" i="1" dirty="0">
                <a:latin typeface="Arial" panose="020B0604020202020204" pitchFamily="34" charset="0"/>
                <a:cs typeface="Arial" panose="020B0604020202020204" pitchFamily="34" charset="0"/>
              </a:rPr>
              <a:t>FG</a:t>
            </a:r>
            <a:r>
              <a:rPr lang="en-US" sz="2500" dirty="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500" dirty="0" smtClean="0">
                <a:latin typeface="Arial" panose="020B0604020202020204" pitchFamily="34" charset="0"/>
                <a:cs typeface="Arial" panose="020B0604020202020204" pitchFamily="34" charset="0"/>
              </a:rPr>
              <a:t>Which </a:t>
            </a:r>
            <a:r>
              <a:rPr lang="en-US" sz="2500" dirty="0">
                <a:latin typeface="Arial" panose="020B0604020202020204" pitchFamily="34" charset="0"/>
                <a:cs typeface="Arial" panose="020B0604020202020204" pitchFamily="34" charset="0"/>
              </a:rPr>
              <a:t>length is the same as </a:t>
            </a:r>
            <a:r>
              <a:rPr lang="en-US" sz="2500" i="1" dirty="0" smtClean="0">
                <a:latin typeface="Arial" panose="020B0604020202020204" pitchFamily="34" charset="0"/>
                <a:cs typeface="Arial" panose="020B0604020202020204" pitchFamily="34" charset="0"/>
              </a:rPr>
              <a:t>DM</a:t>
            </a:r>
            <a:r>
              <a:rPr lang="en-US" sz="2500" dirty="0" smtClean="0">
                <a:latin typeface="Arial" panose="020B0604020202020204" pitchFamily="34" charset="0"/>
                <a:cs typeface="Arial" panose="020B0604020202020204" pitchFamily="34" charset="0"/>
              </a:rPr>
              <a:t>? </a:t>
            </a:r>
          </a:p>
          <a:p>
            <a:pPr marL="857250" lvl="1" indent="-400050">
              <a:buClr>
                <a:srgbClr val="C00000"/>
              </a:buClr>
              <a:buFont typeface="+mj-lt"/>
              <a:buAutoNum type="alphaLcPeriod"/>
              <a:tabLst>
                <a:tab pos="1079500" algn="l"/>
                <a:tab pos="2743200" algn="l"/>
              </a:tabLst>
            </a:pPr>
            <a:r>
              <a:rPr lang="en-US" sz="2500" dirty="0" smtClean="0">
                <a:latin typeface="Arial" panose="020B0604020202020204" pitchFamily="34" charset="0"/>
                <a:cs typeface="Arial" panose="020B0604020202020204" pitchFamily="34" charset="0"/>
              </a:rPr>
              <a:t>Which </a:t>
            </a:r>
            <a:r>
              <a:rPr lang="en-US" sz="2500" dirty="0">
                <a:latin typeface="Arial" panose="020B0604020202020204" pitchFamily="34" charset="0"/>
                <a:cs typeface="Arial" panose="020B0604020202020204" pitchFamily="34" charset="0"/>
              </a:rPr>
              <a:t>length is the same as </a:t>
            </a:r>
            <a:r>
              <a:rPr lang="en-US" sz="2500" dirty="0" smtClean="0">
                <a:latin typeface="Arial" panose="020B0604020202020204" pitchFamily="34" charset="0"/>
                <a:cs typeface="Arial" panose="020B0604020202020204" pitchFamily="34" charset="0"/>
              </a:rPr>
              <a:t>GM? </a:t>
            </a:r>
          </a:p>
          <a:p>
            <a:pPr marL="857250" lvl="1" indent="-400050">
              <a:buClr>
                <a:srgbClr val="C00000"/>
              </a:buClr>
              <a:buFont typeface="+mj-lt"/>
              <a:buAutoNum type="alphaLcPeriod"/>
              <a:tabLst>
                <a:tab pos="1079500" algn="l"/>
                <a:tab pos="2743200" algn="l"/>
              </a:tabLst>
            </a:pPr>
            <a:r>
              <a:rPr lang="en-US" sz="2500" dirty="0" smtClean="0">
                <a:latin typeface="Arial" panose="020B0604020202020204" pitchFamily="34" charset="0"/>
                <a:cs typeface="Arial" panose="020B0604020202020204" pitchFamily="34" charset="0"/>
              </a:rPr>
              <a:t>Which </a:t>
            </a:r>
            <a:r>
              <a:rPr lang="en-US" sz="2500" dirty="0">
                <a:latin typeface="Arial" panose="020B0604020202020204" pitchFamily="34" charset="0"/>
                <a:cs typeface="Arial" panose="020B0604020202020204" pitchFamily="34" charset="0"/>
              </a:rPr>
              <a:t>angle is the same as angle </a:t>
            </a:r>
            <a:r>
              <a:rPr lang="en-US" sz="2500" dirty="0" smtClean="0">
                <a:latin typeface="Arial" panose="020B0604020202020204" pitchFamily="34" charset="0"/>
                <a:cs typeface="Arial" panose="020B0604020202020204" pitchFamily="34" charset="0"/>
              </a:rPr>
              <a:t>DMF?</a:t>
            </a:r>
            <a:endParaRPr lang="pl-PL" sz="2500" dirty="0">
              <a:latin typeface="Arial" panose="020B0604020202020204" pitchFamily="34" charset="0"/>
              <a:cs typeface="Arial" panose="020B0604020202020204" pitchFamily="34" charset="0"/>
            </a:endParaRPr>
          </a:p>
        </p:txBody>
      </p:sp>
      <p:sp>
        <p:nvSpPr>
          <p:cNvPr id="15" name="Flowchart: Delay 14"/>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0447" y="4335080"/>
            <a:ext cx="4525647" cy="2262820"/>
          </a:xfrm>
          <a:prstGeom prst="rect">
            <a:avLst/>
          </a:prstGeom>
        </p:spPr>
      </p:pic>
    </p:spTree>
    <p:extLst>
      <p:ext uri="{BB962C8B-B14F-4D97-AF65-F5344CB8AC3E}">
        <p14:creationId xmlns:p14="http://schemas.microsoft.com/office/powerpoint/2010/main" val="2407420411"/>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367</a:t>
            </a:r>
            <a:endParaRPr lang="en-GB" sz="1400" b="1" dirty="0">
              <a:latin typeface="Calibri" panose="020F0502020204030204" pitchFamily="34" charset="0"/>
            </a:endParaRPr>
          </a:p>
        </p:txBody>
      </p:sp>
      <p:grpSp>
        <p:nvGrpSpPr>
          <p:cNvPr id="7" name="Group 6"/>
          <p:cNvGrpSpPr/>
          <p:nvPr/>
        </p:nvGrpSpPr>
        <p:grpSpPr>
          <a:xfrm>
            <a:off x="179512" y="1196752"/>
            <a:ext cx="8712968" cy="5238006"/>
            <a:chOff x="3483872" y="1089030"/>
            <a:chExt cx="5264592" cy="5238006"/>
          </a:xfrm>
        </p:grpSpPr>
        <p:sp>
          <p:nvSpPr>
            <p:cNvPr id="8" name="Round Diagonal Corner Rectangle 7"/>
            <p:cNvSpPr/>
            <p:nvPr/>
          </p:nvSpPr>
          <p:spPr>
            <a:xfrm>
              <a:off x="3491880" y="1089030"/>
              <a:ext cx="5256584" cy="5238006"/>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1</a:t>
              </a:r>
              <a:endParaRPr lang="en-US" sz="20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58865" y="1618055"/>
              <a:ext cx="5146090" cy="4616648"/>
            </a:xfrm>
            <a:prstGeom prst="rect">
              <a:avLst/>
            </a:prstGeom>
          </p:spPr>
          <p:txBody>
            <a:bodyPr wrap="square">
              <a:spAutoFit/>
            </a:bodyPr>
            <a:lstStyle/>
            <a:p>
              <a:pPr>
                <a:spcAft>
                  <a:spcPts val="0"/>
                </a:spcAft>
                <a:tabLst>
                  <a:tab pos="4972050" algn="r"/>
                </a:tabLst>
              </a:pPr>
              <a:r>
                <a:rPr lang="en-US" sz="2200" i="1" dirty="0" smtClean="0"/>
                <a:t>ABCD</a:t>
              </a:r>
              <a:r>
                <a:rPr lang="en-US" sz="2200" dirty="0" smtClean="0"/>
                <a:t> </a:t>
              </a:r>
              <a:r>
                <a:rPr lang="en-US" sz="2200" dirty="0"/>
                <a:t>is a parallelogram. Prove triangle ABC is congruent to </a:t>
              </a:r>
              <a:r>
                <a:rPr lang="en-US" sz="2200" i="1" dirty="0" smtClean="0"/>
                <a:t>ADC</a:t>
              </a:r>
              <a:r>
                <a:rPr lang="en-US" sz="2200" dirty="0" smtClean="0"/>
                <a:t>.</a:t>
              </a:r>
            </a:p>
            <a:p>
              <a:pPr>
                <a:spcAft>
                  <a:spcPts val="0"/>
                </a:spcAft>
                <a:tabLst>
                  <a:tab pos="4972050" algn="r"/>
                </a:tabLst>
              </a:pPr>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r>
              <a:br>
                <a:rPr lang="en-US" sz="2000" b="1" dirty="0" smtClean="0">
                  <a:latin typeface="Comic Sans MS" panose="030F0702030302020204" pitchFamily="66" charset="0"/>
                </a:rPr>
              </a:br>
              <a:endParaRPr lang="en-US" sz="2000" b="1" dirty="0">
                <a:latin typeface="Comic Sans MS" panose="030F0702030302020204" pitchFamily="66" charset="0"/>
              </a:endParaRPr>
            </a:p>
            <a:p>
              <a:pPr marL="171450">
                <a:spcAft>
                  <a:spcPts val="0"/>
                </a:spcAft>
                <a:tabLst>
                  <a:tab pos="4972050" algn="r"/>
                </a:tabLst>
              </a:pPr>
              <a:r>
                <a:rPr lang="en-US" sz="2200" dirty="0">
                  <a:latin typeface="Comic Sans MS" panose="030F0702030302020204" pitchFamily="66" charset="0"/>
                </a:rPr>
                <a:t>Length </a:t>
              </a:r>
              <a:r>
                <a:rPr lang="en-US" sz="2200" dirty="0" smtClean="0">
                  <a:latin typeface="Comic Sans MS" panose="030F0702030302020204" pitchFamily="66" charset="0"/>
                </a:rPr>
                <a:t>AB= </a:t>
              </a:r>
              <a:r>
                <a:rPr lang="en-US" sz="2200" dirty="0">
                  <a:latin typeface="Comic Sans MS" panose="030F0702030302020204" pitchFamily="66" charset="0"/>
                </a:rPr>
                <a:t>length </a:t>
              </a:r>
              <a:r>
                <a:rPr lang="en-US" sz="2200" dirty="0" smtClean="0">
                  <a:latin typeface="Comic Sans MS" panose="030F0702030302020204" pitchFamily="66" charset="0"/>
                </a:rPr>
                <a:t>CD </a:t>
              </a:r>
              <a:r>
                <a:rPr lang="en-US" sz="2200" dirty="0">
                  <a:latin typeface="Comic Sans MS" panose="030F0702030302020204" pitchFamily="66" charset="0"/>
                </a:rPr>
                <a:t>because opposite </a:t>
              </a: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sides </a:t>
              </a:r>
              <a:r>
                <a:rPr lang="en-US" sz="2200" dirty="0">
                  <a:latin typeface="Comic Sans MS" panose="030F0702030302020204" pitchFamily="66" charset="0"/>
                </a:rPr>
                <a:t>in a parallelogram are </a:t>
              </a:r>
              <a:r>
                <a:rPr lang="en-US" sz="2200" dirty="0" smtClean="0">
                  <a:latin typeface="Comic Sans MS" panose="030F0702030302020204" pitchFamily="66" charset="0"/>
                </a:rPr>
                <a:t>equal.</a:t>
              </a:r>
              <a:endParaRPr lang="en-US" sz="2200" dirty="0">
                <a:latin typeface="Comic Sans MS" panose="030F0702030302020204" pitchFamily="66" charset="0"/>
              </a:endParaRPr>
            </a:p>
            <a:p>
              <a:pPr marL="171450">
                <a:spcAft>
                  <a:spcPts val="0"/>
                </a:spcAft>
                <a:tabLst>
                  <a:tab pos="4972050" algn="r"/>
                </a:tabLst>
              </a:pPr>
              <a:r>
                <a:rPr lang="en-US" sz="2200" dirty="0">
                  <a:latin typeface="Comic Sans MS" panose="030F0702030302020204" pitchFamily="66" charset="0"/>
                </a:rPr>
                <a:t>Length BC = length </a:t>
              </a:r>
              <a:r>
                <a:rPr lang="en-US" sz="2200" dirty="0" smtClean="0">
                  <a:latin typeface="Comic Sans MS" panose="030F0702030302020204" pitchFamily="66" charset="0"/>
                </a:rPr>
                <a:t>AD </a:t>
              </a:r>
              <a:r>
                <a:rPr lang="en-US" sz="2200" dirty="0">
                  <a:latin typeface="Comic Sans MS" panose="030F0702030302020204" pitchFamily="66" charset="0"/>
                </a:rPr>
                <a:t>because opposite </a:t>
              </a: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sides in </a:t>
              </a:r>
              <a:r>
                <a:rPr lang="en-US" sz="2200" dirty="0">
                  <a:latin typeface="Comic Sans MS" panose="030F0702030302020204" pitchFamily="66" charset="0"/>
                </a:rPr>
                <a:t>a parallelogram are equal</a:t>
              </a:r>
              <a:r>
                <a:rPr lang="en-US" sz="2200" dirty="0" smtClean="0">
                  <a:latin typeface="Comic Sans MS" panose="030F0702030302020204" pitchFamily="66" charset="0"/>
                </a:rPr>
                <a:t>.</a:t>
              </a:r>
              <a:endParaRPr lang="en-US" sz="2200" dirty="0">
                <a:latin typeface="Comic Sans MS" panose="030F0702030302020204" pitchFamily="66" charset="0"/>
              </a:endParaRPr>
            </a:p>
            <a:p>
              <a:pPr marL="171450">
                <a:spcAft>
                  <a:spcPts val="0"/>
                </a:spcAft>
                <a:tabLst>
                  <a:tab pos="4972050" algn="r"/>
                </a:tabLst>
              </a:pPr>
              <a:r>
                <a:rPr lang="en-US" sz="2200" dirty="0">
                  <a:latin typeface="Comic Sans MS" panose="030F0702030302020204" pitchFamily="66" charset="0"/>
                </a:rPr>
                <a:t>Length AC is common to both triangles.</a:t>
              </a:r>
            </a:p>
            <a:p>
              <a:pPr marL="171450">
                <a:spcAft>
                  <a:spcPts val="0"/>
                </a:spcAft>
                <a:tabLst>
                  <a:tab pos="4972050" algn="r"/>
                </a:tabLst>
              </a:pPr>
              <a:r>
                <a:rPr lang="en-US" sz="2200" dirty="0">
                  <a:latin typeface="Comic Sans MS" panose="030F0702030302020204" pitchFamily="66" charset="0"/>
                </a:rPr>
                <a:t>So </a:t>
              </a:r>
              <a:r>
                <a:rPr lang="en-US" sz="2200" dirty="0" smtClean="0">
                  <a:latin typeface="Comic Sans MS" panose="030F0702030302020204" pitchFamily="66" charset="0"/>
                </a:rPr>
                <a:t>triangle </a:t>
              </a:r>
              <a:r>
                <a:rPr lang="en-US" sz="2200" dirty="0">
                  <a:latin typeface="Comic Sans MS" panose="030F0702030302020204" pitchFamily="66" charset="0"/>
                </a:rPr>
                <a:t>ABC is congruent to triangle </a:t>
              </a:r>
              <a:r>
                <a:rPr lang="en-US" sz="2200" dirty="0" smtClean="0">
                  <a:latin typeface="Comic Sans MS" panose="030F0702030302020204" pitchFamily="66" charset="0"/>
                </a:rPr>
                <a:t>ADC </a:t>
              </a:r>
              <a:r>
                <a:rPr lang="en-US" sz="2200" dirty="0">
                  <a:latin typeface="Comic Sans MS" panose="030F0702030302020204" pitchFamily="66" charset="0"/>
                </a:rPr>
                <a:t>(SSS).</a:t>
              </a:r>
            </a:p>
          </p:txBody>
        </p:sp>
      </p:grpSp>
      <p:sp>
        <p:nvSpPr>
          <p:cNvPr id="11" name="Rectangle 10"/>
          <p:cNvSpPr/>
          <p:nvPr/>
        </p:nvSpPr>
        <p:spPr>
          <a:xfrm flipH="1">
            <a:off x="6876255" y="2204864"/>
            <a:ext cx="1944215"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Mark all equal angles and sides.</a:t>
            </a:r>
            <a:endParaRPr lang="en-US" sz="2400"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a:stCxn id="13" idx="3"/>
          </p:cNvCxnSpPr>
          <p:nvPr/>
        </p:nvCxnSpPr>
        <p:spPr>
          <a:xfrm flipH="1">
            <a:off x="5660618" y="3917087"/>
            <a:ext cx="613547" cy="360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flipH="1">
            <a:off x="6389196" y="4450804"/>
            <a:ext cx="2420196"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State why </a:t>
            </a:r>
            <a:r>
              <a:rPr lang="en-US" sz="2000" i="1" dirty="0" smtClean="0">
                <a:solidFill>
                  <a:schemeClr val="tx1"/>
                </a:solidFill>
                <a:latin typeface="Arial" panose="020B0604020202020204" pitchFamily="34" charset="0"/>
                <a:cs typeface="Arial" panose="020B0604020202020204" pitchFamily="34" charset="0"/>
              </a:rPr>
              <a:t>BC = AD</a:t>
            </a:r>
            <a:endParaRPr lang="en-US" sz="2000" i="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flipH="1">
            <a:off x="5868144" y="5013176"/>
            <a:ext cx="2912263"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State the condition used to prove congruence.</a:t>
            </a:r>
            <a:endParaRPr lang="en-US" sz="2000" dirty="0">
              <a:solidFill>
                <a:schemeClr val="tx1"/>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2132857"/>
            <a:ext cx="6336807" cy="1656184"/>
          </a:xfrm>
          <a:prstGeom prst="rect">
            <a:avLst/>
          </a:prstGeom>
        </p:spPr>
      </p:pic>
      <p:cxnSp>
        <p:nvCxnSpPr>
          <p:cNvPr id="14" name="Straight Arrow Connector 13"/>
          <p:cNvCxnSpPr>
            <a:stCxn id="11" idx="3"/>
          </p:cNvCxnSpPr>
          <p:nvPr/>
        </p:nvCxnSpPr>
        <p:spPr>
          <a:xfrm flipH="1" flipV="1">
            <a:off x="6314228" y="2636912"/>
            <a:ext cx="562027" cy="1681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3"/>
          </p:cNvCxnSpPr>
          <p:nvPr/>
        </p:nvCxnSpPr>
        <p:spPr>
          <a:xfrm flipH="1">
            <a:off x="5660618" y="4650859"/>
            <a:ext cx="728578" cy="2699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flipH="1">
            <a:off x="6274165" y="3717032"/>
            <a:ext cx="2506242"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State why </a:t>
            </a:r>
            <a:r>
              <a:rPr lang="en-US" sz="2000" i="1" dirty="0" smtClean="0">
                <a:solidFill>
                  <a:schemeClr val="tx1"/>
                </a:solidFill>
                <a:latin typeface="Arial" panose="020B0604020202020204" pitchFamily="34" charset="0"/>
                <a:cs typeface="Arial" panose="020B0604020202020204" pitchFamily="34" charset="0"/>
              </a:rPr>
              <a:t>AB = CD</a:t>
            </a:r>
            <a:endParaRPr lang="en-US" sz="2000" i="1" dirty="0">
              <a:solidFill>
                <a:schemeClr val="tx1"/>
              </a:solidFill>
              <a:latin typeface="Arial" panose="020B0604020202020204" pitchFamily="34" charset="0"/>
              <a:cs typeface="Arial" panose="020B0604020202020204" pitchFamily="34" charset="0"/>
            </a:endParaRPr>
          </a:p>
        </p:txBody>
      </p:sp>
      <p:cxnSp>
        <p:nvCxnSpPr>
          <p:cNvPr id="36" name="Straight Arrow Connector 35"/>
          <p:cNvCxnSpPr>
            <a:stCxn id="23" idx="2"/>
          </p:cNvCxnSpPr>
          <p:nvPr/>
        </p:nvCxnSpPr>
        <p:spPr>
          <a:xfrm flipH="1">
            <a:off x="6876255" y="5721062"/>
            <a:ext cx="448020" cy="175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92490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367</a:t>
            </a:r>
            <a:endParaRPr lang="en-GB" sz="1400" b="1" dirty="0">
              <a:latin typeface="Calibri" panose="020F0502020204030204" pitchFamily="34" charset="0"/>
            </a:endParaRPr>
          </a:p>
        </p:txBody>
      </p:sp>
      <p:sp>
        <p:nvSpPr>
          <p:cNvPr id="3" name="Rectangle 2"/>
          <p:cNvSpPr/>
          <p:nvPr/>
        </p:nvSpPr>
        <p:spPr>
          <a:xfrm>
            <a:off x="251520" y="1196752"/>
            <a:ext cx="5256584" cy="3139321"/>
          </a:xfrm>
          <a:prstGeom prst="rect">
            <a:avLst/>
          </a:prstGeom>
        </p:spPr>
        <p:txBody>
          <a:bodyPr wrap="square">
            <a:spAutoFit/>
          </a:bodyPr>
          <a:lstStyle/>
          <a:p>
            <a:pPr marL="457200" indent="-457200">
              <a:buClr>
                <a:srgbClr val="C00000"/>
              </a:buClr>
              <a:buFont typeface="+mj-lt"/>
              <a:buAutoNum type="arabicPeriod" startAt="3"/>
              <a:tabLst>
                <a:tab pos="1079500" algn="l"/>
                <a:tab pos="2743200" algn="l"/>
              </a:tabLst>
            </a:pPr>
            <a:r>
              <a:rPr lang="en-US" sz="2200" b="1" dirty="0">
                <a:solidFill>
                  <a:srgbClr val="C00000"/>
                </a:solidFill>
                <a:latin typeface="Arial" panose="020B0604020202020204" pitchFamily="34" charset="0"/>
                <a:cs typeface="Arial" panose="020B0604020202020204" pitchFamily="34" charset="0"/>
              </a:rPr>
              <a:t>Communication</a:t>
            </a:r>
            <a:r>
              <a:rPr lang="en-US" sz="2200" dirty="0">
                <a:solidFill>
                  <a:srgbClr val="C00000"/>
                </a:solidFill>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
            </a:r>
            <a:br>
              <a:rPr lang="en-US" sz="2200" dirty="0" smtClean="0">
                <a:solidFill>
                  <a:srgbClr val="C00000"/>
                </a:solidFill>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WXYZ</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a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rectangle.</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200" dirty="0">
                <a:latin typeface="Arial" panose="020B0604020202020204" pitchFamily="34" charset="0"/>
                <a:cs typeface="Arial" panose="020B0604020202020204" pitchFamily="34" charset="0"/>
              </a:rPr>
              <a:t>Prove that triangle </a:t>
            </a:r>
            <a:r>
              <a:rPr lang="en-US" sz="2200" i="1" dirty="0">
                <a:latin typeface="Arial" panose="020B0604020202020204" pitchFamily="34" charset="0"/>
                <a:cs typeface="Arial" panose="020B0604020202020204" pitchFamily="34" charset="0"/>
              </a:rPr>
              <a:t>WXY</a:t>
            </a:r>
            <a:r>
              <a:rPr lang="en-US" sz="2200" dirty="0">
                <a:latin typeface="Arial" panose="020B0604020202020204" pitchFamily="34" charset="0"/>
                <a:cs typeface="Arial" panose="020B0604020202020204" pitchFamily="34" charset="0"/>
              </a:rPr>
              <a:t> is congruent to triangle </a:t>
            </a:r>
            <a:r>
              <a:rPr lang="en-US" sz="2200" i="1" dirty="0">
                <a:latin typeface="Arial" panose="020B0604020202020204" pitchFamily="34" charset="0"/>
                <a:cs typeface="Arial" panose="020B0604020202020204" pitchFamily="34" charset="0"/>
              </a:rPr>
              <a:t>XYZ</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angle is the same as </a:t>
            </a:r>
            <a:r>
              <a:rPr lang="en-US" sz="2200" dirty="0" smtClean="0">
                <a:latin typeface="Arial" panose="020B0604020202020204" pitchFamily="34" charset="0"/>
                <a:cs typeface="Arial" panose="020B0604020202020204" pitchFamily="34" charset="0"/>
              </a:rPr>
              <a:t>angle </a:t>
            </a:r>
            <a:r>
              <a:rPr lang="en-US" sz="2200" i="1" dirty="0" smtClean="0">
                <a:latin typeface="Arial" panose="020B0604020202020204" pitchFamily="34" charset="0"/>
                <a:cs typeface="Arial" panose="020B0604020202020204" pitchFamily="34" charset="0"/>
              </a:rPr>
              <a:t>XWY</a:t>
            </a:r>
            <a:r>
              <a:rPr lang="en-US" sz="2200" dirty="0">
                <a:latin typeface="Arial" panose="020B0604020202020204" pitchFamily="34" charset="0"/>
                <a:cs typeface="Arial" panose="020B0604020202020204" pitchFamily="34" charset="0"/>
              </a:rPr>
              <a:t>?</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Rectangle 7"/>
          <p:cNvSpPr/>
          <p:nvPr/>
        </p:nvSpPr>
        <p:spPr>
          <a:xfrm flipH="1">
            <a:off x="251520" y="4357553"/>
            <a:ext cx="5204539"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Draw the triangles separately, showing equal sides and angles clearly. Give a reason for congruency.</a:t>
            </a:r>
          </a:p>
        </p:txBody>
      </p:sp>
      <p:sp>
        <p:nvSpPr>
          <p:cNvPr id="9" name="Rectangle 8"/>
          <p:cNvSpPr/>
          <p:nvPr/>
        </p:nvSpPr>
        <p:spPr>
          <a:xfrm flipH="1">
            <a:off x="251520" y="5471863"/>
            <a:ext cx="5196812" cy="1015663"/>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Write each statement of your proof on a new line. Give a reason for every statement you make.</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89847" y="1556792"/>
            <a:ext cx="2518257" cy="1305763"/>
          </a:xfrm>
          <a:prstGeom prst="rect">
            <a:avLst/>
          </a:prstGeom>
        </p:spPr>
      </p:pic>
    </p:spTree>
    <p:extLst>
      <p:ext uri="{BB962C8B-B14F-4D97-AF65-F5344CB8AC3E}">
        <p14:creationId xmlns:p14="http://schemas.microsoft.com/office/powerpoint/2010/main" val="2991891094"/>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368</a:t>
            </a:r>
            <a:endParaRPr lang="en-GB" sz="1400" b="1" dirty="0">
              <a:latin typeface="Calibri" panose="020F0502020204030204" pitchFamily="34" charset="0"/>
            </a:endParaRPr>
          </a:p>
        </p:txBody>
      </p:sp>
      <p:sp>
        <p:nvSpPr>
          <p:cNvPr id="3" name="Rectangle 2"/>
          <p:cNvSpPr/>
          <p:nvPr/>
        </p:nvSpPr>
        <p:spPr>
          <a:xfrm>
            <a:off x="251520" y="1196752"/>
            <a:ext cx="5256584" cy="4493538"/>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200" b="1" dirty="0">
                <a:solidFill>
                  <a:srgbClr val="C00000"/>
                </a:solidFill>
                <a:latin typeface="Arial" panose="020B0604020202020204" pitchFamily="34" charset="0"/>
                <a:cs typeface="Arial" panose="020B0604020202020204" pitchFamily="34" charset="0"/>
              </a:rPr>
              <a:t>Communication</a:t>
            </a:r>
            <a:r>
              <a:rPr lang="en-US" sz="2200" dirty="0">
                <a:solidFill>
                  <a:srgbClr val="C00000"/>
                </a:solidFill>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
            </a:r>
            <a:br>
              <a:rPr lang="en-US" sz="2200" dirty="0" smtClean="0">
                <a:solidFill>
                  <a:srgbClr val="C00000"/>
                </a:solidFill>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diagram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shows </a:t>
            </a:r>
            <a:r>
              <a:rPr lang="en-US" sz="2200" dirty="0">
                <a:latin typeface="Arial" panose="020B0604020202020204" pitchFamily="34" charset="0"/>
                <a:cs typeface="Arial" panose="020B0604020202020204" pitchFamily="34" charset="0"/>
              </a:rPr>
              <a:t>a rhombus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PQHS</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Prove </a:t>
            </a:r>
            <a:r>
              <a:rPr lang="en-US" sz="2200" dirty="0">
                <a:latin typeface="Arial" panose="020B0604020202020204" pitchFamily="34" charset="0"/>
                <a:cs typeface="Arial" panose="020B0604020202020204" pitchFamily="34" charset="0"/>
              </a:rPr>
              <a:t>that triangle </a:t>
            </a:r>
            <a:r>
              <a:rPr lang="en-US" sz="2200" i="1" dirty="0">
                <a:latin typeface="Arial" panose="020B0604020202020204" pitchFamily="34" charset="0"/>
                <a:cs typeface="Arial" panose="020B0604020202020204" pitchFamily="34" charset="0"/>
              </a:rPr>
              <a:t>PQS </a:t>
            </a:r>
            <a:r>
              <a:rPr lang="en-US" sz="2200" dirty="0">
                <a:latin typeface="Arial" panose="020B0604020202020204" pitchFamily="34" charset="0"/>
                <a:cs typeface="Arial" panose="020B0604020202020204" pitchFamily="34" charset="0"/>
              </a:rPr>
              <a:t>and triangle </a:t>
            </a:r>
            <a:r>
              <a:rPr lang="en-US" sz="2200" i="1" dirty="0">
                <a:latin typeface="Arial" panose="020B0604020202020204" pitchFamily="34" charset="0"/>
                <a:cs typeface="Arial" panose="020B0604020202020204" pitchFamily="34" charset="0"/>
              </a:rPr>
              <a:t>QRS </a:t>
            </a:r>
            <a:r>
              <a:rPr lang="en-US" sz="2200" dirty="0">
                <a:latin typeface="Arial" panose="020B0604020202020204" pitchFamily="34" charset="0"/>
                <a:cs typeface="Arial" panose="020B0604020202020204" pitchFamily="34" charset="0"/>
              </a:rPr>
              <a:t>are congruent,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 size of</a:t>
            </a:r>
          </a:p>
          <a:p>
            <a:pPr marL="1314450" lvl="2" indent="-457200">
              <a:buClr>
                <a:srgbClr val="C00000"/>
              </a:buClr>
              <a:buFont typeface="+mj-lt"/>
              <a:buAutoNum type="romanLcPeriod"/>
              <a:tabLst>
                <a:tab pos="2743200" algn="l"/>
                <a:tab pos="2914650" algn="l"/>
              </a:tabLst>
            </a:pPr>
            <a:r>
              <a:rPr lang="en-US" sz="2200" dirty="0" smtClean="0">
                <a:latin typeface="Arial" panose="020B0604020202020204" pitchFamily="34" charset="0"/>
                <a:cs typeface="Arial" panose="020B0604020202020204" pitchFamily="34" charset="0"/>
              </a:rPr>
              <a:t>angle </a:t>
            </a:r>
            <a:r>
              <a:rPr lang="en-US" sz="2200" i="1" dirty="0">
                <a:latin typeface="Arial" panose="020B0604020202020204" pitchFamily="34" charset="0"/>
                <a:cs typeface="Arial" panose="020B0604020202020204" pitchFamily="34" charset="0"/>
              </a:rPr>
              <a:t>QPS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ii.</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angle </a:t>
            </a:r>
            <a:r>
              <a:rPr lang="en-US" sz="2200" i="1" dirty="0">
                <a:latin typeface="Arial" panose="020B0604020202020204" pitchFamily="34" charset="0"/>
                <a:cs typeface="Arial" panose="020B0604020202020204" pitchFamily="34" charset="0"/>
              </a:rPr>
              <a:t>RQS</a:t>
            </a:r>
            <a:r>
              <a:rPr lang="en-US" sz="2200" dirty="0">
                <a:latin typeface="Arial" panose="020B0604020202020204" pitchFamily="34" charset="0"/>
                <a:cs typeface="Arial" panose="020B0604020202020204" pitchFamily="34" charset="0"/>
              </a:rPr>
              <a:t>.</a:t>
            </a:r>
          </a:p>
          <a:p>
            <a:pPr lvl="1">
              <a:buClr>
                <a:srgbClr val="C00000"/>
              </a:buClr>
              <a:tabLst>
                <a:tab pos="1079500" algn="l"/>
                <a:tab pos="2743200" algn="l"/>
              </a:tabLst>
            </a:pPr>
            <a:r>
              <a:rPr lang="en-US" sz="2200" b="1" dirty="0">
                <a:solidFill>
                  <a:srgbClr val="C00000"/>
                </a:solidFill>
                <a:latin typeface="Arial" panose="020B0604020202020204" pitchFamily="34" charset="0"/>
                <a:cs typeface="Arial" panose="020B0604020202020204" pitchFamily="34" charset="0"/>
              </a:rPr>
              <a:t>Reflect</a:t>
            </a:r>
            <a:r>
              <a:rPr lang="en-US" sz="2200" dirty="0">
                <a:latin typeface="Arial" panose="020B0604020202020204" pitchFamily="34" charset="0"/>
                <a:cs typeface="Arial" panose="020B0604020202020204" pitchFamily="34" charset="0"/>
              </a:rPr>
              <a:t> Could you use the fact that the angles are the same in the two triangles to prove that they are congruent?</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10" name="Rectangle 9"/>
          <p:cNvSpPr/>
          <p:nvPr/>
        </p:nvSpPr>
        <p:spPr>
          <a:xfrm flipH="1">
            <a:off x="251520"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What do you know about opposite sides in a rhombus?</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90844" y="1268760"/>
            <a:ext cx="2386248" cy="1478254"/>
          </a:xfrm>
          <a:prstGeom prst="rect">
            <a:avLst/>
          </a:prstGeom>
        </p:spPr>
      </p:pic>
    </p:spTree>
    <p:extLst>
      <p:ext uri="{BB962C8B-B14F-4D97-AF65-F5344CB8AC3E}">
        <p14:creationId xmlns:p14="http://schemas.microsoft.com/office/powerpoint/2010/main" val="57821107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368</a:t>
            </a:r>
            <a:endParaRPr lang="en-GB" sz="1400" b="1" dirty="0">
              <a:latin typeface="Calibri" panose="020F0502020204030204" pitchFamily="34" charset="0"/>
            </a:endParaRPr>
          </a:p>
        </p:txBody>
      </p:sp>
      <p:sp>
        <p:nvSpPr>
          <p:cNvPr id="3" name="Rectangle 2"/>
          <p:cNvSpPr/>
          <p:nvPr/>
        </p:nvSpPr>
        <p:spPr>
          <a:xfrm>
            <a:off x="251520" y="1196752"/>
            <a:ext cx="5256584" cy="2862322"/>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3000" b="1" dirty="0">
                <a:solidFill>
                  <a:srgbClr val="C00000"/>
                </a:solidFill>
                <a:latin typeface="Arial" panose="020B0604020202020204" pitchFamily="34" charset="0"/>
                <a:cs typeface="Arial" panose="020B0604020202020204" pitchFamily="34" charset="0"/>
              </a:rPr>
              <a:t>Communication</a:t>
            </a:r>
            <a:r>
              <a:rPr lang="en-US" sz="3000" dirty="0">
                <a:solidFill>
                  <a:srgbClr val="C00000"/>
                </a:solidFill>
                <a:latin typeface="Arial" panose="020B0604020202020204" pitchFamily="34" charset="0"/>
                <a:cs typeface="Arial" panose="020B0604020202020204" pitchFamily="34" charset="0"/>
              </a:rPr>
              <a:t> </a:t>
            </a:r>
            <a:r>
              <a:rPr lang="en-US" sz="3000" dirty="0" smtClean="0">
                <a:solidFill>
                  <a:srgbClr val="C00000"/>
                </a:solidFill>
                <a:latin typeface="Arial" panose="020B0604020202020204" pitchFamily="34" charset="0"/>
                <a:cs typeface="Arial" panose="020B0604020202020204" pitchFamily="34" charset="0"/>
              </a:rPr>
              <a:t/>
            </a:r>
            <a:br>
              <a:rPr lang="en-US" sz="3000" dirty="0" smtClean="0">
                <a:solidFill>
                  <a:srgbClr val="C00000"/>
                </a:solidFill>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In </a:t>
            </a:r>
            <a:r>
              <a:rPr lang="en-US" sz="3000" dirty="0">
                <a:latin typeface="Arial" panose="020B0604020202020204" pitchFamily="34" charset="0"/>
                <a:cs typeface="Arial" panose="020B0604020202020204" pitchFamily="34" charset="0"/>
              </a:rPr>
              <a:t>the diagram, </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 is the midpoint of </a:t>
            </a:r>
            <a:r>
              <a:rPr lang="en-US" sz="3000" i="1" dirty="0">
                <a:latin typeface="Arial" panose="020B0604020202020204" pitchFamily="34" charset="0"/>
                <a:cs typeface="Arial" panose="020B0604020202020204" pitchFamily="34" charset="0"/>
              </a:rPr>
              <a:t>JK</a:t>
            </a:r>
            <a:r>
              <a:rPr lang="en-US" sz="3000" dirty="0" smtClean="0">
                <a:latin typeface="Arial" panose="020B0604020202020204" pitchFamily="34" charset="0"/>
                <a:cs typeface="Arial" panose="020B0604020202020204" pitchFamily="34" charset="0"/>
              </a:rPr>
              <a:t>. </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is also the midpoint of </a:t>
            </a:r>
            <a:r>
              <a:rPr lang="en-US" sz="3000" i="1" dirty="0">
                <a:latin typeface="Arial" panose="020B0604020202020204" pitchFamily="34" charset="0"/>
                <a:cs typeface="Arial" panose="020B0604020202020204" pitchFamily="34" charset="0"/>
              </a:rPr>
              <a:t>LM</a:t>
            </a:r>
            <a:r>
              <a:rPr lang="en-US" sz="3000" dirty="0">
                <a:latin typeface="Arial" panose="020B0604020202020204" pitchFamily="34" charset="0"/>
                <a:cs typeface="Arial" panose="020B0604020202020204" pitchFamily="34" charset="0"/>
              </a:rPr>
              <a:t>. Prove that the triangles </a:t>
            </a:r>
            <a:r>
              <a:rPr lang="en-US" sz="3000" i="1" dirty="0">
                <a:latin typeface="Arial" panose="020B0604020202020204" pitchFamily="34" charset="0"/>
                <a:cs typeface="Arial" panose="020B0604020202020204" pitchFamily="34" charset="0"/>
              </a:rPr>
              <a:t>JLX</a:t>
            </a:r>
            <a:r>
              <a:rPr lang="en-US" sz="3000" dirty="0">
                <a:latin typeface="Arial" panose="020B0604020202020204" pitchFamily="34" charset="0"/>
                <a:cs typeface="Arial" panose="020B0604020202020204" pitchFamily="34" charset="0"/>
              </a:rPr>
              <a:t> and </a:t>
            </a:r>
            <a:r>
              <a:rPr lang="en-US" sz="3000" i="1" dirty="0">
                <a:latin typeface="Arial" panose="020B0604020202020204" pitchFamily="34" charset="0"/>
                <a:cs typeface="Arial" panose="020B0604020202020204" pitchFamily="34" charset="0"/>
              </a:rPr>
              <a:t>KMX</a:t>
            </a:r>
            <a:r>
              <a:rPr lang="en-US" sz="3000" dirty="0">
                <a:latin typeface="Arial" panose="020B0604020202020204" pitchFamily="34" charset="0"/>
                <a:cs typeface="Arial" panose="020B0604020202020204" pitchFamily="34" charset="0"/>
              </a:rPr>
              <a:t> are congruent.</a:t>
            </a:r>
            <a:endParaRPr lang="pl-PL" sz="3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304" y="4059074"/>
            <a:ext cx="5241016" cy="2466270"/>
          </a:xfrm>
          <a:prstGeom prst="rect">
            <a:avLst/>
          </a:prstGeom>
        </p:spPr>
      </p:pic>
    </p:spTree>
    <p:extLst>
      <p:ext uri="{BB962C8B-B14F-4D97-AF65-F5344CB8AC3E}">
        <p14:creationId xmlns:p14="http://schemas.microsoft.com/office/powerpoint/2010/main" val="36566256"/>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368</a:t>
            </a:r>
            <a:endParaRPr lang="en-GB" sz="1400" b="1" dirty="0">
              <a:latin typeface="Calibri" panose="020F050202020403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8" name="Group 7"/>
          <p:cNvGrpSpPr/>
          <p:nvPr/>
        </p:nvGrpSpPr>
        <p:grpSpPr>
          <a:xfrm>
            <a:off x="305905" y="1268760"/>
            <a:ext cx="5130191" cy="2885543"/>
            <a:chOff x="3483872" y="1089031"/>
            <a:chExt cx="5264592" cy="2885543"/>
          </a:xfrm>
        </p:grpSpPr>
        <p:sp>
          <p:nvSpPr>
            <p:cNvPr id="9" name="Round Diagonal Corner Rectangle 8"/>
            <p:cNvSpPr/>
            <p:nvPr/>
          </p:nvSpPr>
          <p:spPr>
            <a:xfrm>
              <a:off x="3491880" y="1089031"/>
              <a:ext cx="5256584" cy="288554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3411109" cy="2308324"/>
            </a:xfrm>
            <a:prstGeom prst="rect">
              <a:avLst/>
            </a:prstGeom>
          </p:spPr>
          <p:txBody>
            <a:bodyPr wrap="square">
              <a:spAutoFit/>
            </a:bodyPr>
            <a:lstStyle/>
            <a:p>
              <a:pPr>
                <a:spcAft>
                  <a:spcPts val="0"/>
                </a:spcAft>
                <a:tabLst>
                  <a:tab pos="4972050" algn="r"/>
                </a:tabLst>
              </a:pPr>
              <a:r>
                <a:rPr lang="en-US" sz="2400" dirty="0"/>
                <a:t>In the diagram. </a:t>
              </a:r>
              <a:r>
                <a:rPr lang="en-US" sz="2400" i="1" dirty="0"/>
                <a:t>AB = BC = CD - AD</a:t>
              </a:r>
            </a:p>
            <a:p>
              <a:pPr>
                <a:spcAft>
                  <a:spcPts val="0"/>
                </a:spcAft>
                <a:tabLst>
                  <a:tab pos="4972050" algn="r"/>
                </a:tabLst>
              </a:pPr>
              <a:r>
                <a:rPr lang="en-US" sz="2400" dirty="0"/>
                <a:t>Prove that triangle </a:t>
              </a:r>
              <a:r>
                <a:rPr lang="en-US" sz="2400" i="1" dirty="0"/>
                <a:t>ABC</a:t>
              </a:r>
              <a:r>
                <a:rPr lang="en-US" sz="2400" dirty="0"/>
                <a:t> is congruent to triangle </a:t>
              </a:r>
              <a:r>
                <a:rPr lang="en-US" sz="2400" i="1" dirty="0"/>
                <a:t>ACD</a:t>
              </a:r>
              <a:r>
                <a:rPr lang="en-US" sz="2400" dirty="0"/>
                <a:t>.</a:t>
              </a:r>
              <a:r>
                <a:rPr lang="en-US" sz="2400" dirty="0" smtClean="0"/>
                <a:t>	</a:t>
              </a:r>
              <a:endParaRPr lang="en-US" sz="2400" dirty="0"/>
            </a:p>
            <a:p>
              <a:pPr algn="r">
                <a:spcAft>
                  <a:spcPts val="0"/>
                </a:spcAft>
                <a:tabLst>
                  <a:tab pos="4972050" algn="r"/>
                </a:tabLst>
              </a:pPr>
              <a:r>
                <a:rPr lang="en-US" sz="2400" b="1" dirty="0" smtClean="0"/>
                <a:t>(2 </a:t>
              </a:r>
              <a:r>
                <a:rPr lang="en-US" sz="2400" b="1" dirty="0"/>
                <a:t>marks</a:t>
              </a:r>
              <a:r>
                <a:rPr lang="en-US" sz="2400" b="1" dirty="0" smtClean="0"/>
                <a:t>)</a:t>
              </a:r>
              <a:endParaRPr lang="en-US" sz="2400" b="1" dirty="0"/>
            </a:p>
          </p:txBody>
        </p:sp>
      </p:gr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5554" y="1855836"/>
            <a:ext cx="1552893" cy="2232287"/>
          </a:xfrm>
          <a:prstGeom prst="rect">
            <a:avLst/>
          </a:prstGeom>
        </p:spPr>
      </p:pic>
      <p:sp>
        <p:nvSpPr>
          <p:cNvPr id="12" name="Rectangle 11"/>
          <p:cNvSpPr/>
          <p:nvPr/>
        </p:nvSpPr>
        <p:spPr>
          <a:xfrm flipH="1">
            <a:off x="259324" y="4293096"/>
            <a:ext cx="5176772" cy="1938992"/>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a:solidFill>
                  <a:schemeClr val="tx1"/>
                </a:solidFill>
                <a:latin typeface="Arial" panose="020B0604020202020204" pitchFamily="34" charset="0"/>
                <a:cs typeface="Arial" panose="020B0604020202020204" pitchFamily="34" charset="0"/>
              </a:rPr>
              <a:t>Exam hint</a:t>
            </a:r>
          </a:p>
          <a:p>
            <a:r>
              <a:rPr lang="en-US" sz="2400" dirty="0" smtClean="0">
                <a:solidFill>
                  <a:schemeClr val="tx1"/>
                </a:solidFill>
                <a:latin typeface="Arial" panose="020B0604020202020204" pitchFamily="34" charset="0"/>
                <a:cs typeface="Arial" panose="020B0604020202020204" pitchFamily="34" charset="0"/>
              </a:rPr>
              <a:t>You </a:t>
            </a:r>
            <a:r>
              <a:rPr lang="en-US" sz="2400" dirty="0">
                <a:solidFill>
                  <a:schemeClr val="tx1"/>
                </a:solidFill>
                <a:latin typeface="Arial" panose="020B0604020202020204" pitchFamily="34" charset="0"/>
                <a:cs typeface="Arial" panose="020B0604020202020204" pitchFamily="34" charset="0"/>
              </a:rPr>
              <a:t>need to write a series of logical statements that show the statement is true You must give a mathematical reason for each statement</a:t>
            </a:r>
          </a:p>
        </p:txBody>
      </p:sp>
    </p:spTree>
    <p:extLst>
      <p:ext uri="{BB962C8B-B14F-4D97-AF65-F5344CB8AC3E}">
        <p14:creationId xmlns:p14="http://schemas.microsoft.com/office/powerpoint/2010/main" val="43599513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368</a:t>
            </a:r>
            <a:endParaRPr lang="en-GB" sz="1400" b="1" dirty="0">
              <a:latin typeface="Calibri" panose="020F0502020204030204" pitchFamily="34" charset="0"/>
            </a:endParaRPr>
          </a:p>
        </p:txBody>
      </p:sp>
      <p:sp>
        <p:nvSpPr>
          <p:cNvPr id="3" name="Rectangle 2"/>
          <p:cNvSpPr/>
          <p:nvPr/>
        </p:nvSpPr>
        <p:spPr>
          <a:xfrm>
            <a:off x="251520" y="1196752"/>
            <a:ext cx="5256584" cy="5493812"/>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100" b="1" dirty="0">
                <a:solidFill>
                  <a:srgbClr val="C00000"/>
                </a:solidFill>
                <a:latin typeface="Arial" panose="020B0604020202020204" pitchFamily="34" charset="0"/>
                <a:cs typeface="Arial" panose="020B0604020202020204" pitchFamily="34" charset="0"/>
              </a:rPr>
              <a:t>Problem-solving / Communication </a:t>
            </a:r>
            <a:r>
              <a:rPr lang="en-US" sz="2100" i="1" dirty="0">
                <a:latin typeface="Arial" panose="020B0604020202020204" pitchFamily="34" charset="0"/>
                <a:cs typeface="Arial" panose="020B0604020202020204" pitchFamily="34" charset="0"/>
              </a:rPr>
              <a:t>FGH</a:t>
            </a:r>
            <a:r>
              <a:rPr lang="en-US" sz="2100" dirty="0">
                <a:latin typeface="Arial" panose="020B0604020202020204" pitchFamily="34" charset="0"/>
                <a:cs typeface="Arial" panose="020B0604020202020204" pitchFamily="34" charset="0"/>
              </a:rPr>
              <a:t> is an equilateral triangle. </a:t>
            </a:r>
            <a:r>
              <a:rPr lang="en-US" sz="2100" dirty="0" smtClean="0">
                <a:latin typeface="Arial" panose="020B0604020202020204" pitchFamily="34" charset="0"/>
                <a:cs typeface="Arial" panose="020B0604020202020204" pitchFamily="34" charset="0"/>
              </a:rPr>
              <a:t>Point </a:t>
            </a:r>
            <a:r>
              <a:rPr lang="en-US" sz="2100" i="1" dirty="0" smtClean="0">
                <a:latin typeface="Arial" panose="020B0604020202020204" pitchFamily="34" charset="0"/>
                <a:cs typeface="Arial" panose="020B0604020202020204" pitchFamily="34" charset="0"/>
              </a:rPr>
              <a:t>E</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lies on </a:t>
            </a:r>
            <a:r>
              <a:rPr lang="en-US" sz="2100" i="1" dirty="0" smtClean="0">
                <a:latin typeface="Arial" panose="020B0604020202020204" pitchFamily="34" charset="0"/>
                <a:cs typeface="Arial" panose="020B0604020202020204" pitchFamily="34" charset="0"/>
              </a:rPr>
              <a:t>FH</a:t>
            </a:r>
            <a:r>
              <a:rPr lang="en-US" sz="2100" dirty="0" smtClean="0">
                <a:latin typeface="Arial" panose="020B0604020202020204" pitchFamily="34" charset="0"/>
                <a:cs typeface="Arial" panose="020B0604020202020204" pitchFamily="34" charset="0"/>
              </a:rPr>
              <a:t>. </a:t>
            </a:r>
            <a:r>
              <a:rPr lang="en-US" sz="2100" i="1" dirty="0" smtClean="0">
                <a:latin typeface="Arial" panose="020B0604020202020204" pitchFamily="34" charset="0"/>
                <a:cs typeface="Arial" panose="020B0604020202020204" pitchFamily="34" charset="0"/>
              </a:rPr>
              <a:t>EG</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is perpendicular to </a:t>
            </a:r>
            <a:r>
              <a:rPr lang="en-US" sz="2100" i="1" dirty="0">
                <a:latin typeface="Arial" panose="020B0604020202020204" pitchFamily="34" charset="0"/>
                <a:cs typeface="Arial" panose="020B0604020202020204" pitchFamily="34" charset="0"/>
              </a:rPr>
              <a:t>FH</a:t>
            </a:r>
            <a:r>
              <a:rPr lang="en-US" sz="2100" dirty="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Prove </a:t>
            </a:r>
            <a:r>
              <a:rPr lang="en-US" sz="2100" dirty="0">
                <a:latin typeface="Arial" panose="020B0604020202020204" pitchFamily="34" charset="0"/>
                <a:cs typeface="Arial" panose="020B0604020202020204" pitchFamily="34" charset="0"/>
              </a:rPr>
              <a:t>that triangle </a:t>
            </a:r>
            <a:r>
              <a:rPr lang="en-US" sz="2100" i="1" dirty="0">
                <a:latin typeface="Arial" panose="020B0604020202020204" pitchFamily="34" charset="0"/>
                <a:cs typeface="Arial" panose="020B0604020202020204" pitchFamily="34" charset="0"/>
              </a:rPr>
              <a:t>FGE </a:t>
            </a:r>
            <a:r>
              <a:rPr lang="en-US" sz="2100" dirty="0">
                <a:latin typeface="Arial" panose="020B0604020202020204" pitchFamily="34" charset="0"/>
                <a:cs typeface="Arial" panose="020B0604020202020204" pitchFamily="34" charset="0"/>
              </a:rPr>
              <a:t>is congruent to triangle </a:t>
            </a:r>
            <a:r>
              <a:rPr lang="en-US" sz="2100" i="1" dirty="0">
                <a:latin typeface="Arial" panose="020B0604020202020204" pitchFamily="34" charset="0"/>
                <a:cs typeface="Arial" panose="020B0604020202020204" pitchFamily="34" charset="0"/>
              </a:rPr>
              <a:t>GHE</a:t>
            </a:r>
            <a:r>
              <a:rPr lang="en-US" sz="2100" dirty="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Hence</a:t>
            </a:r>
            <a:r>
              <a:rPr lang="en-US" sz="2100" dirty="0">
                <a:latin typeface="Arial" panose="020B0604020202020204" pitchFamily="34" charset="0"/>
                <a:cs typeface="Arial" panose="020B0604020202020204" pitchFamily="34" charset="0"/>
              </a:rPr>
              <a:t>, prove that </a:t>
            </a:r>
            <a:r>
              <a:rPr lang="en-US" sz="2100" i="1" dirty="0">
                <a:latin typeface="Arial" panose="020B0604020202020204" pitchFamily="34" charset="0"/>
                <a:cs typeface="Arial" panose="020B0604020202020204" pitchFamily="34" charset="0"/>
              </a:rPr>
              <a:t>FE</a:t>
            </a:r>
            <a:r>
              <a:rPr lang="en-US" sz="2100" dirty="0">
                <a:latin typeface="Arial" panose="020B0604020202020204" pitchFamily="34" charset="0"/>
                <a:cs typeface="Arial" panose="020B0604020202020204" pitchFamily="34" charset="0"/>
              </a:rPr>
              <a:t> = </a:t>
            </a:r>
            <a:r>
              <a:rPr lang="en-US" sz="2100" dirty="0" smtClean="0">
                <a:latin typeface="Arial" panose="020B0604020202020204" pitchFamily="34" charset="0"/>
                <a:cs typeface="Arial" panose="020B0604020202020204" pitchFamily="34" charset="0"/>
              </a:rPr>
              <a:t>½</a:t>
            </a:r>
            <a:r>
              <a:rPr lang="en-US" sz="2100" i="1" dirty="0" smtClean="0">
                <a:latin typeface="Arial" panose="020B0604020202020204" pitchFamily="34" charset="0"/>
                <a:cs typeface="Arial" panose="020B0604020202020204" pitchFamily="34" charset="0"/>
              </a:rPr>
              <a:t>FH</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7"/>
              <a:tabLst>
                <a:tab pos="1079500" algn="l"/>
                <a:tab pos="2743200" algn="l"/>
              </a:tabLst>
            </a:pPr>
            <a:r>
              <a:rPr lang="en-US" sz="2100" b="1" dirty="0">
                <a:solidFill>
                  <a:srgbClr val="C00000"/>
                </a:solidFill>
                <a:latin typeface="Arial" panose="020B0604020202020204" pitchFamily="34" charset="0"/>
                <a:cs typeface="Arial" panose="020B0604020202020204" pitchFamily="34" charset="0"/>
              </a:rPr>
              <a:t>Communication </a:t>
            </a:r>
            <a:r>
              <a:rPr lang="en-US" sz="2100" i="1" dirty="0">
                <a:latin typeface="Arial" panose="020B0604020202020204" pitchFamily="34" charset="0"/>
                <a:cs typeface="Arial" panose="020B0604020202020204" pitchFamily="34" charset="0"/>
              </a:rPr>
              <a:t>RST</a:t>
            </a:r>
            <a:r>
              <a:rPr lang="en-US" sz="2100" dirty="0">
                <a:latin typeface="Arial" panose="020B0604020202020204" pitchFamily="34" charset="0"/>
                <a:cs typeface="Arial" panose="020B0604020202020204" pitchFamily="34" charset="0"/>
              </a:rPr>
              <a:t> is an isosceles triangle such that </a:t>
            </a:r>
            <a:r>
              <a:rPr lang="en-US" sz="2100" i="1" dirty="0">
                <a:latin typeface="Arial" panose="020B0604020202020204" pitchFamily="34" charset="0"/>
                <a:cs typeface="Arial" panose="020B0604020202020204" pitchFamily="34" charset="0"/>
              </a:rPr>
              <a:t>RS = ST</a:t>
            </a:r>
            <a:r>
              <a:rPr lang="en-US" sz="2100" dirty="0">
                <a:latin typeface="Arial" panose="020B0604020202020204" pitchFamily="34" charset="0"/>
                <a:cs typeface="Arial" panose="020B0604020202020204" pitchFamily="34" charset="0"/>
              </a:rPr>
              <a:t>. </a:t>
            </a:r>
            <a:r>
              <a:rPr lang="en-US" sz="2100" i="1" dirty="0">
                <a:latin typeface="Arial" panose="020B0604020202020204" pitchFamily="34" charset="0"/>
                <a:cs typeface="Arial" panose="020B0604020202020204" pitchFamily="34" charset="0"/>
              </a:rPr>
              <a:t>M</a:t>
            </a:r>
            <a:r>
              <a:rPr lang="en-US" sz="2100" dirty="0">
                <a:latin typeface="Arial" panose="020B0604020202020204" pitchFamily="34" charset="0"/>
                <a:cs typeface="Arial" panose="020B0604020202020204" pitchFamily="34" charset="0"/>
              </a:rPr>
              <a:t> is the midpoint of line </a:t>
            </a:r>
            <a:r>
              <a:rPr lang="en-US" sz="2100" i="1" dirty="0" smtClean="0">
                <a:latin typeface="Arial" panose="020B0604020202020204" pitchFamily="34" charset="0"/>
                <a:cs typeface="Arial" panose="020B0604020202020204" pitchFamily="34" charset="0"/>
              </a:rPr>
              <a:t>RT</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Use </a:t>
            </a:r>
            <a:r>
              <a:rPr lang="en-US" sz="2100" dirty="0">
                <a:latin typeface="Arial" panose="020B0604020202020204" pitchFamily="34" charset="0"/>
                <a:cs typeface="Arial" panose="020B0604020202020204" pitchFamily="34" charset="0"/>
              </a:rPr>
              <a:t>congruent triangles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to </a:t>
            </a:r>
            <a:r>
              <a:rPr lang="en-US" sz="2100" dirty="0">
                <a:latin typeface="Arial" panose="020B0604020202020204" pitchFamily="34" charset="0"/>
                <a:cs typeface="Arial" panose="020B0604020202020204" pitchFamily="34" charset="0"/>
              </a:rPr>
              <a:t>prove that the line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i="1" dirty="0" smtClean="0">
                <a:latin typeface="Arial" panose="020B0604020202020204" pitchFamily="34" charset="0"/>
                <a:cs typeface="Arial" panose="020B0604020202020204" pitchFamily="34" charset="0"/>
              </a:rPr>
              <a:t>SM</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which cuts the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base </a:t>
            </a:r>
            <a:r>
              <a:rPr lang="en-US" sz="2100" dirty="0">
                <a:latin typeface="Arial" panose="020B0604020202020204" pitchFamily="34" charset="0"/>
                <a:cs typeface="Arial" panose="020B0604020202020204" pitchFamily="34" charset="0"/>
              </a:rPr>
              <a:t>of the triangle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at </a:t>
            </a:r>
            <a:r>
              <a:rPr lang="en-US" sz="2100" dirty="0">
                <a:latin typeface="Arial" panose="020B0604020202020204" pitchFamily="34" charset="0"/>
                <a:cs typeface="Arial" panose="020B0604020202020204" pitchFamily="34" charset="0"/>
              </a:rPr>
              <a:t>right angles also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bisects </a:t>
            </a:r>
            <a:r>
              <a:rPr lang="en-US" sz="2100" dirty="0">
                <a:latin typeface="Arial" panose="020B0604020202020204" pitchFamily="34" charset="0"/>
                <a:cs typeface="Arial" panose="020B0604020202020204" pitchFamily="34" charset="0"/>
              </a:rPr>
              <a:t>the base.</a:t>
            </a:r>
            <a:endParaRPr lang="pl-PL" sz="2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81237" y="4530077"/>
            <a:ext cx="1826867" cy="2087845"/>
          </a:xfrm>
          <a:prstGeom prst="rect">
            <a:avLst/>
          </a:prstGeom>
        </p:spPr>
      </p:pic>
      <p:sp>
        <p:nvSpPr>
          <p:cNvPr id="8" name="Rectangle 7"/>
          <p:cNvSpPr/>
          <p:nvPr/>
        </p:nvSpPr>
        <p:spPr>
          <a:xfrm flipH="1">
            <a:off x="5558436" y="5951021"/>
            <a:ext cx="3190028"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Q8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Show that </a:t>
            </a:r>
            <a:r>
              <a:rPr lang="en-US" i="1" dirty="0">
                <a:solidFill>
                  <a:schemeClr val="tx1"/>
                </a:solidFill>
                <a:latin typeface="Arial" panose="020B0604020202020204" pitchFamily="34" charset="0"/>
                <a:cs typeface="Arial" panose="020B0604020202020204" pitchFamily="34" charset="0"/>
              </a:rPr>
              <a:t>RM</a:t>
            </a:r>
            <a:r>
              <a:rPr lang="en-US" dirty="0">
                <a:solidFill>
                  <a:schemeClr val="tx1"/>
                </a:solidFill>
                <a:latin typeface="Arial" panose="020B0604020202020204" pitchFamily="34" charset="0"/>
                <a:cs typeface="Arial" panose="020B0604020202020204" pitchFamily="34" charset="0"/>
              </a:rPr>
              <a:t> and </a:t>
            </a:r>
            <a:r>
              <a:rPr lang="en-US" i="1" dirty="0" smtClean="0">
                <a:solidFill>
                  <a:schemeClr val="tx1"/>
                </a:solidFill>
                <a:latin typeface="Arial" panose="020B0604020202020204" pitchFamily="34" charset="0"/>
                <a:cs typeface="Arial" panose="020B0604020202020204" pitchFamily="34" charset="0"/>
              </a:rPr>
              <a:t>MT</a:t>
            </a:r>
            <a:r>
              <a:rPr lang="en-US" dirty="0" smtClean="0">
                <a:solidFill>
                  <a:schemeClr val="tx1"/>
                </a:solidFill>
                <a:latin typeface="Arial" panose="020B0604020202020204" pitchFamily="34" charset="0"/>
                <a:cs typeface="Arial" panose="020B0604020202020204" pitchFamily="34" charset="0"/>
              </a:rPr>
              <a:t> are </a:t>
            </a:r>
            <a:r>
              <a:rPr lang="en-US" dirty="0">
                <a:solidFill>
                  <a:schemeClr val="tx1"/>
                </a:solidFill>
                <a:latin typeface="Arial" panose="020B0604020202020204" pitchFamily="34" charset="0"/>
                <a:cs typeface="Arial" panose="020B0604020202020204" pitchFamily="34" charset="0"/>
              </a:rPr>
              <a:t>the same length.</a:t>
            </a:r>
          </a:p>
        </p:txBody>
      </p:sp>
      <p:sp>
        <p:nvSpPr>
          <p:cNvPr id="9" name="Rectangle 8"/>
          <p:cNvSpPr/>
          <p:nvPr/>
        </p:nvSpPr>
        <p:spPr>
          <a:xfrm flipH="1">
            <a:off x="251520" y="3212976"/>
            <a:ext cx="5256584"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Sketch the triangle</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068524"/>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369</a:t>
            </a:r>
            <a:endParaRPr lang="en-GB" sz="1400" b="1" dirty="0">
              <a:latin typeface="Calibri" panose="020F0502020204030204" pitchFamily="34" charset="0"/>
            </a:endParaRPr>
          </a:p>
        </p:txBody>
      </p:sp>
      <p:sp>
        <p:nvSpPr>
          <p:cNvPr id="3" name="Rectangle 2"/>
          <p:cNvSpPr/>
          <p:nvPr/>
        </p:nvSpPr>
        <p:spPr>
          <a:xfrm>
            <a:off x="251520" y="1196752"/>
            <a:ext cx="5256584" cy="1508105"/>
          </a:xfrm>
          <a:prstGeom prst="rect">
            <a:avLst/>
          </a:prstGeom>
        </p:spPr>
        <p:txBody>
          <a:bodyPr wrap="square">
            <a:spAutoFit/>
          </a:bodyPr>
          <a:lstStyle/>
          <a:p>
            <a:pPr marL="342900" indent="-342900">
              <a:buClr>
                <a:srgbClr val="C00000"/>
              </a:buClr>
              <a:buFont typeface="+mj-lt"/>
              <a:buAutoNum type="arabicPeriod" startAt="9"/>
              <a:tabLst>
                <a:tab pos="1079500" algn="l"/>
                <a:tab pos="2743200" algn="l"/>
              </a:tabLst>
            </a:pPr>
            <a:r>
              <a:rPr lang="en-US" sz="2300" b="1" dirty="0">
                <a:solidFill>
                  <a:srgbClr val="C00000"/>
                </a:solidFill>
                <a:latin typeface="Arial" panose="020B0604020202020204" pitchFamily="34" charset="0"/>
                <a:cs typeface="Arial" panose="020B0604020202020204" pitchFamily="34" charset="0"/>
              </a:rPr>
              <a:t>Problem-solving / Communication </a:t>
            </a:r>
            <a:r>
              <a:rPr lang="en-US" sz="2300" dirty="0" smtClean="0">
                <a:latin typeface="Arial" panose="020B0604020202020204" pitchFamily="34" charset="0"/>
                <a:cs typeface="Arial" panose="020B0604020202020204" pitchFamily="34" charset="0"/>
              </a:rPr>
              <a:t>Prove </a:t>
            </a:r>
            <a:r>
              <a:rPr lang="en-US" sz="2300" dirty="0">
                <a:latin typeface="Arial" panose="020B0604020202020204" pitchFamily="34" charset="0"/>
                <a:cs typeface="Arial" panose="020B0604020202020204" pitchFamily="34" charset="0"/>
              </a:rPr>
              <a:t>that triangles </a:t>
            </a:r>
            <a:r>
              <a:rPr lang="en-US" sz="2300" i="1" dirty="0">
                <a:latin typeface="Arial" panose="020B0604020202020204" pitchFamily="34" charset="0"/>
                <a:cs typeface="Arial" panose="020B0604020202020204" pitchFamily="34" charset="0"/>
              </a:rPr>
              <a:t>PQR</a:t>
            </a:r>
            <a:r>
              <a:rPr lang="en-US" sz="2300" dirty="0">
                <a:latin typeface="Arial" panose="020B0604020202020204" pitchFamily="34" charset="0"/>
                <a:cs typeface="Arial" panose="020B0604020202020204" pitchFamily="34" charset="0"/>
              </a:rPr>
              <a:t> and </a:t>
            </a:r>
            <a:r>
              <a:rPr lang="en-US" sz="2300" i="1" dirty="0" smtClean="0">
                <a:latin typeface="Arial" panose="020B0604020202020204" pitchFamily="34" charset="0"/>
                <a:cs typeface="Arial" panose="020B0604020202020204" pitchFamily="34" charset="0"/>
              </a:rPr>
              <a:t>RST </a:t>
            </a:r>
            <a:r>
              <a:rPr lang="en-US" sz="2300" dirty="0" smtClean="0">
                <a:latin typeface="Arial" panose="020B0604020202020204" pitchFamily="34" charset="0"/>
                <a:cs typeface="Arial" panose="020B0604020202020204" pitchFamily="34" charset="0"/>
              </a:rPr>
              <a:t>are </a:t>
            </a:r>
            <a:r>
              <a:rPr lang="en-US" sz="2300" dirty="0">
                <a:latin typeface="Arial" panose="020B0604020202020204" pitchFamily="34" charset="0"/>
                <a:cs typeface="Arial" panose="020B0604020202020204" pitchFamily="34" charset="0"/>
              </a:rPr>
              <a:t>congruent. Hence, prove that </a:t>
            </a:r>
            <a:r>
              <a:rPr lang="en-US" sz="2300" i="1" dirty="0">
                <a:latin typeface="Arial" panose="020B0604020202020204" pitchFamily="34" charset="0"/>
                <a:cs typeface="Arial" panose="020B0604020202020204" pitchFamily="34" charset="0"/>
              </a:rPr>
              <a:t>R</a:t>
            </a:r>
            <a:r>
              <a:rPr lang="en-US" sz="2300" dirty="0">
                <a:latin typeface="Arial" panose="020B0604020202020204" pitchFamily="34" charset="0"/>
                <a:cs typeface="Arial" panose="020B0604020202020204" pitchFamily="34" charset="0"/>
              </a:rPr>
              <a:t> is the midpoint of </a:t>
            </a:r>
            <a:r>
              <a:rPr lang="en-US" sz="2300" i="1" dirty="0">
                <a:latin typeface="Arial" panose="020B0604020202020204" pitchFamily="34" charset="0"/>
                <a:cs typeface="Arial" panose="020B0604020202020204" pitchFamily="34" charset="0"/>
              </a:rPr>
              <a:t>PT</a:t>
            </a:r>
            <a:r>
              <a:rPr lang="en-US" sz="2300" dirty="0">
                <a:latin typeface="Arial" panose="020B0604020202020204" pitchFamily="34" charset="0"/>
                <a:cs typeface="Arial" panose="020B0604020202020204" pitchFamily="34" charset="0"/>
              </a:rPr>
              <a:t>.</a:t>
            </a:r>
            <a:endParaRPr lang="pl-PL" sz="23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9" name="Rectangle 8"/>
          <p:cNvSpPr/>
          <p:nvPr/>
        </p:nvSpPr>
        <p:spPr>
          <a:xfrm flipH="1">
            <a:off x="251520" y="5733256"/>
            <a:ext cx="5256584"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Show that </a:t>
            </a:r>
            <a:r>
              <a:rPr lang="en-US" sz="2400" i="1" dirty="0">
                <a:solidFill>
                  <a:schemeClr val="tx1"/>
                </a:solidFill>
                <a:latin typeface="Arial" panose="020B0604020202020204" pitchFamily="34" charset="0"/>
                <a:cs typeface="Arial" panose="020B0604020202020204" pitchFamily="34" charset="0"/>
              </a:rPr>
              <a:t>PR</a:t>
            </a:r>
            <a:r>
              <a:rPr lang="en-US" sz="2400" dirty="0">
                <a:solidFill>
                  <a:schemeClr val="tx1"/>
                </a:solidFill>
                <a:latin typeface="Arial" panose="020B0604020202020204" pitchFamily="34" charset="0"/>
                <a:cs typeface="Arial" panose="020B0604020202020204" pitchFamily="34" charset="0"/>
              </a:rPr>
              <a:t> and </a:t>
            </a:r>
            <a:r>
              <a:rPr lang="en-US" sz="2400" i="1" dirty="0" smtClean="0">
                <a:solidFill>
                  <a:schemeClr val="tx1"/>
                </a:solidFill>
                <a:latin typeface="Arial" panose="020B0604020202020204" pitchFamily="34" charset="0"/>
                <a:cs typeface="Arial" panose="020B0604020202020204" pitchFamily="34" charset="0"/>
              </a:rPr>
              <a:t>RT </a:t>
            </a:r>
            <a:r>
              <a:rPr lang="en-US" sz="2400" dirty="0" smtClean="0">
                <a:solidFill>
                  <a:schemeClr val="tx1"/>
                </a:solidFill>
                <a:latin typeface="Arial" panose="020B0604020202020204" pitchFamily="34" charset="0"/>
                <a:cs typeface="Arial" panose="020B0604020202020204" pitchFamily="34" charset="0"/>
              </a:rPr>
              <a:t>are </a:t>
            </a:r>
            <a:r>
              <a:rPr lang="en-US" sz="2400" dirty="0">
                <a:solidFill>
                  <a:schemeClr val="tx1"/>
                </a:solidFill>
                <a:latin typeface="Arial" panose="020B0604020202020204" pitchFamily="34" charset="0"/>
                <a:cs typeface="Arial" panose="020B0604020202020204" pitchFamily="34" charset="0"/>
              </a:rPr>
              <a:t>the same length.</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5552" y="2680697"/>
            <a:ext cx="4864452" cy="2864759"/>
          </a:xfrm>
          <a:prstGeom prst="rect">
            <a:avLst/>
          </a:prstGeom>
        </p:spPr>
      </p:pic>
    </p:spTree>
    <p:extLst>
      <p:ext uri="{BB962C8B-B14F-4D97-AF65-F5344CB8AC3E}">
        <p14:creationId xmlns:p14="http://schemas.microsoft.com/office/powerpoint/2010/main" val="1809048434"/>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369</a:t>
            </a:r>
            <a:endParaRPr lang="en-GB" sz="1400" b="1" dirty="0">
              <a:latin typeface="Calibri" panose="020F0502020204030204" pitchFamily="34" charset="0"/>
            </a:endParaRPr>
          </a:p>
        </p:txBody>
      </p:sp>
      <p:sp>
        <p:nvSpPr>
          <p:cNvPr id="3" name="Rectangle 2"/>
          <p:cNvSpPr/>
          <p:nvPr/>
        </p:nvSpPr>
        <p:spPr>
          <a:xfrm>
            <a:off x="251520" y="1196752"/>
            <a:ext cx="5256584" cy="4401205"/>
          </a:xfrm>
          <a:prstGeom prst="rect">
            <a:avLst/>
          </a:prstGeom>
        </p:spPr>
        <p:txBody>
          <a:bodyPr wrap="square">
            <a:spAutoFit/>
          </a:bodyPr>
          <a:lstStyle/>
          <a:p>
            <a:pPr marL="514350" indent="-514350">
              <a:buClr>
                <a:srgbClr val="C00000"/>
              </a:buClr>
              <a:buFont typeface="+mj-lt"/>
              <a:buAutoNum type="arabicPeriod" startAt="10"/>
              <a:tabLst>
                <a:tab pos="1079500" algn="l"/>
                <a:tab pos="2743200" algn="l"/>
              </a:tabLst>
            </a:pPr>
            <a:r>
              <a:rPr lang="en-US" sz="2000" b="1" dirty="0">
                <a:solidFill>
                  <a:srgbClr val="C00000"/>
                </a:solidFill>
                <a:latin typeface="Arial" panose="020B0604020202020204" pitchFamily="34" charset="0"/>
                <a:cs typeface="Arial" panose="020B0604020202020204" pitchFamily="34" charset="0"/>
              </a:rPr>
              <a:t>Problem-solving </a:t>
            </a:r>
            <a:r>
              <a:rPr lang="en-US" sz="2000" b="1" dirty="0" smtClean="0">
                <a:solidFill>
                  <a:srgbClr val="C00000"/>
                </a:solidFill>
                <a:latin typeface="Arial" panose="020B0604020202020204" pitchFamily="34" charset="0"/>
                <a:cs typeface="Arial" panose="020B0604020202020204" pitchFamily="34" charset="0"/>
              </a:rPr>
              <a:t/>
            </a:r>
            <a:br>
              <a:rPr lang="en-US" sz="2000" b="1" dirty="0" smtClean="0">
                <a:solidFill>
                  <a:srgbClr val="C00000"/>
                </a:solidFill>
                <a:latin typeface="Arial" panose="020B0604020202020204" pitchFamily="34" charset="0"/>
                <a:cs typeface="Arial" panose="020B0604020202020204" pitchFamily="34" charset="0"/>
              </a:rPr>
            </a:br>
            <a:r>
              <a:rPr lang="en-US" sz="2000" b="1" dirty="0" smtClean="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Communication </a:t>
            </a:r>
            <a:r>
              <a:rPr lang="en-US" sz="2000" b="1" dirty="0" smtClean="0">
                <a:solidFill>
                  <a:srgbClr val="C00000"/>
                </a:solidFill>
                <a:latin typeface="Arial" panose="020B0604020202020204" pitchFamily="34" charset="0"/>
                <a:cs typeface="Arial" panose="020B0604020202020204" pitchFamily="34" charset="0"/>
              </a:rPr>
              <a:t/>
            </a:r>
            <a:br>
              <a:rPr lang="en-US" sz="2000" b="1" dirty="0" smtClean="0">
                <a:solidFill>
                  <a:srgbClr val="C00000"/>
                </a:solidFill>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CDEF </a:t>
            </a:r>
            <a:r>
              <a:rPr lang="en-US" sz="2000" dirty="0">
                <a:latin typeface="Arial" panose="020B0604020202020204" pitchFamily="34" charset="0"/>
                <a:cs typeface="Arial" panose="020B0604020202020204" pitchFamily="34" charset="0"/>
              </a:rPr>
              <a:t>is a rhombus.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CD </a:t>
            </a:r>
            <a:r>
              <a:rPr lang="en-US" sz="2000" i="1" dirty="0">
                <a:latin typeface="Arial" panose="020B0604020202020204" pitchFamily="34" charset="0"/>
                <a:cs typeface="Arial" panose="020B0604020202020204" pitchFamily="34" charset="0"/>
              </a:rPr>
              <a:t>= DE = FF= </a:t>
            </a:r>
            <a:r>
              <a:rPr lang="en-US" sz="2000" i="1" dirty="0" smtClean="0">
                <a:latin typeface="Arial" panose="020B0604020202020204" pitchFamily="34" charset="0"/>
                <a:cs typeface="Arial" panose="020B0604020202020204" pitchFamily="34" charset="0"/>
              </a:rPr>
              <a:t>CF.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CD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parallel to </a:t>
            </a:r>
            <a:r>
              <a:rPr lang="en-US" sz="2000" i="1" dirty="0">
                <a:latin typeface="Arial" panose="020B0604020202020204" pitchFamily="34" charset="0"/>
                <a:cs typeface="Arial" panose="020B0604020202020204" pitchFamily="34" charset="0"/>
              </a:rPr>
              <a:t>EF. </a:t>
            </a:r>
            <a:r>
              <a:rPr lang="en-US" sz="2000" i="1" dirty="0" smtClean="0">
                <a:latin typeface="Arial" panose="020B0604020202020204" pitchFamily="34" charset="0"/>
                <a:cs typeface="Arial" panose="020B0604020202020204" pitchFamily="34" charset="0"/>
              </a:rPr>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DE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parallel to </a:t>
            </a:r>
            <a:r>
              <a:rPr lang="en-US" sz="2000" i="1" dirty="0">
                <a:latin typeface="Arial" panose="020B0604020202020204" pitchFamily="34" charset="0"/>
                <a:cs typeface="Arial" panose="020B0604020202020204" pitchFamily="34" charset="0"/>
              </a:rPr>
              <a:t>CF</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Prove </a:t>
            </a:r>
            <a:r>
              <a:rPr lang="en-US" sz="2000" dirty="0">
                <a:latin typeface="Arial" panose="020B0604020202020204" pitchFamily="34" charset="0"/>
                <a:cs typeface="Arial" panose="020B0604020202020204" pitchFamily="34" charset="0"/>
              </a:rPr>
              <a:t>that</a:t>
            </a:r>
          </a:p>
          <a:p>
            <a:pPr marL="800100" lvl="1" indent="-342900">
              <a:buClr>
                <a:srgbClr val="C00000"/>
              </a:buClr>
              <a:buFont typeface="+mj-lt"/>
              <a:buAutoNum type="alphaLcPeriod"/>
              <a:tabLst>
                <a:tab pos="1079500" algn="l"/>
                <a:tab pos="2743200" algn="l"/>
              </a:tabLst>
            </a:pPr>
            <a:r>
              <a:rPr lang="en-US" sz="2000" dirty="0" smtClean="0">
                <a:latin typeface="Arial" panose="020B0604020202020204" pitchFamily="34" charset="0"/>
                <a:cs typeface="Arial" panose="020B0604020202020204" pitchFamily="34" charset="0"/>
              </a:rPr>
              <a:t>triangles </a:t>
            </a:r>
            <a:r>
              <a:rPr lang="en-US" sz="2000" i="1" dirty="0" smtClean="0">
                <a:latin typeface="Arial" panose="020B0604020202020204" pitchFamily="34" charset="0"/>
                <a:cs typeface="Arial" panose="020B0604020202020204" pitchFamily="34" charset="0"/>
              </a:rPr>
              <a:t>DEG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CFG</a:t>
            </a:r>
            <a:r>
              <a:rPr lang="en-US" sz="2000" dirty="0">
                <a:latin typeface="Arial" panose="020B0604020202020204" pitchFamily="34" charset="0"/>
                <a:cs typeface="Arial" panose="020B0604020202020204" pitchFamily="34" charset="0"/>
              </a:rPr>
              <a:t> are congruent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1079500" algn="l"/>
                <a:tab pos="2743200" algn="l"/>
              </a:tabLst>
            </a:pPr>
            <a:r>
              <a:rPr lang="en-US" sz="2000" dirty="0" smtClean="0">
                <a:latin typeface="Arial" panose="020B0604020202020204" pitchFamily="34" charset="0"/>
                <a:cs typeface="Arial" panose="020B0604020202020204" pitchFamily="34" charset="0"/>
              </a:rPr>
              <a:t>triangles </a:t>
            </a:r>
            <a:r>
              <a:rPr lang="en-US" sz="2000" i="1" dirty="0">
                <a:latin typeface="Arial" panose="020B0604020202020204" pitchFamily="34" charset="0"/>
                <a:cs typeface="Arial" panose="020B0604020202020204" pitchFamily="34" charset="0"/>
              </a:rPr>
              <a:t>CDG</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EFG</a:t>
            </a:r>
            <a:r>
              <a:rPr lang="en-US" sz="2000" dirty="0">
                <a:latin typeface="Arial" panose="020B0604020202020204" pitchFamily="34" charset="0"/>
                <a:cs typeface="Arial" panose="020B0604020202020204" pitchFamily="34" charset="0"/>
              </a:rPr>
              <a:t> are congruent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1079500" algn="l"/>
                <a:tab pos="2743200" algn="l"/>
              </a:tabLst>
            </a:pPr>
            <a:r>
              <a:rPr lang="en-US" sz="2000" i="1" dirty="0"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midpoint of both </a:t>
            </a:r>
            <a:r>
              <a:rPr lang="en-US" sz="2000" i="1" dirty="0">
                <a:latin typeface="Arial" panose="020B0604020202020204" pitchFamily="34" charset="0"/>
                <a:cs typeface="Arial" panose="020B0604020202020204" pitchFamily="34" charset="0"/>
              </a:rPr>
              <a:t>CF</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DF</a:t>
            </a:r>
            <a:r>
              <a:rPr lang="en-US" sz="2000" dirty="0">
                <a:latin typeface="Arial" panose="020B0604020202020204" pitchFamily="34" charset="0"/>
                <a:cs typeface="Arial" panose="020B0604020202020204" pitchFamily="34" charset="0"/>
              </a:rPr>
              <a:t> and hence that the diagonals of a rhombus intersect at right angles.</a:t>
            </a:r>
            <a:endParaRPr lang="pl-PL"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9" name="Rectangle 8"/>
          <p:cNvSpPr/>
          <p:nvPr/>
        </p:nvSpPr>
        <p:spPr>
          <a:xfrm flipH="1">
            <a:off x="251520" y="5517232"/>
            <a:ext cx="5256584"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Q10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Make sure you only use known facts to justify your argument. Don't assume something if it has not been stated to be true.</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3283" y="1268760"/>
            <a:ext cx="2228650" cy="1716940"/>
          </a:xfrm>
          <a:prstGeom prst="rect">
            <a:avLst/>
          </a:prstGeom>
        </p:spPr>
      </p:pic>
    </p:spTree>
    <p:extLst>
      <p:ext uri="{BB962C8B-B14F-4D97-AF65-F5344CB8AC3E}">
        <p14:creationId xmlns:p14="http://schemas.microsoft.com/office/powerpoint/2010/main" val="1237736085"/>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369</a:t>
            </a:r>
            <a:endParaRPr lang="en-GB" sz="1400" b="1" dirty="0">
              <a:latin typeface="Calibri" panose="020F0502020204030204" pitchFamily="34" charset="0"/>
            </a:endParaRPr>
          </a:p>
        </p:txBody>
      </p:sp>
      <p:sp>
        <p:nvSpPr>
          <p:cNvPr id="3" name="Rectangle 2"/>
          <p:cNvSpPr/>
          <p:nvPr/>
        </p:nvSpPr>
        <p:spPr>
          <a:xfrm>
            <a:off x="251520" y="1196752"/>
            <a:ext cx="5256584" cy="5509200"/>
          </a:xfrm>
          <a:prstGeom prst="rect">
            <a:avLst/>
          </a:prstGeom>
        </p:spPr>
        <p:txBody>
          <a:bodyPr wrap="square">
            <a:spAutoFit/>
          </a:bodyPr>
          <a:lstStyle/>
          <a:p>
            <a:pPr marL="514350" indent="-514350">
              <a:buClr>
                <a:srgbClr val="C00000"/>
              </a:buClr>
              <a:buFont typeface="+mj-lt"/>
              <a:buAutoNum type="arabicPeriod" startAt="11"/>
              <a:tabLst>
                <a:tab pos="1079500" algn="l"/>
                <a:tab pos="2743200" algn="l"/>
              </a:tabLst>
            </a:pPr>
            <a:r>
              <a:rPr lang="en-US" sz="2200" b="1" dirty="0" smtClean="0">
                <a:solidFill>
                  <a:srgbClr val="C00000"/>
                </a:solidFill>
                <a:latin typeface="Arial" panose="020B0604020202020204" pitchFamily="34" charset="0"/>
                <a:cs typeface="Arial" panose="020B0604020202020204" pitchFamily="34" charset="0"/>
              </a:rPr>
              <a:t>Communication </a:t>
            </a:r>
            <a:br>
              <a:rPr lang="en-US" sz="2200" b="1" dirty="0" smtClean="0">
                <a:solidFill>
                  <a:srgbClr val="C00000"/>
                </a:solidFill>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ABCD</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a square.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i="1" dirty="0" smtClean="0">
                <a:latin typeface="Arial" panose="020B0604020202020204" pitchFamily="34" charset="0"/>
                <a:cs typeface="Arial" panose="020B0604020202020204" pitchFamily="34" charset="0"/>
              </a:rPr>
              <a:t>AC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i="1" dirty="0">
                <a:latin typeface="Arial" panose="020B0604020202020204" pitchFamily="34" charset="0"/>
                <a:cs typeface="Arial" panose="020B0604020202020204" pitchFamily="34" charset="0"/>
              </a:rPr>
              <a:t>BD</a:t>
            </a:r>
            <a:r>
              <a:rPr lang="en-US" sz="2200" dirty="0">
                <a:latin typeface="Arial" panose="020B0604020202020204" pitchFamily="34" charset="0"/>
                <a:cs typeface="Arial" panose="020B0604020202020204" pitchFamily="34" charset="0"/>
              </a:rPr>
              <a:t> are the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diagonals </a:t>
            </a:r>
            <a:r>
              <a:rPr lang="en-US" sz="2200" dirty="0">
                <a:latin typeface="Arial" panose="020B0604020202020204" pitchFamily="34" charset="0"/>
                <a:cs typeface="Arial" panose="020B0604020202020204" pitchFamily="34" charset="0"/>
              </a:rPr>
              <a:t>of the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square</a:t>
            </a:r>
            <a:r>
              <a:rPr lang="en-US" sz="2200" dirty="0">
                <a:latin typeface="Arial" panose="020B0604020202020204" pitchFamily="34" charset="0"/>
                <a:cs typeface="Arial" panose="020B0604020202020204" pitchFamily="34" charset="0"/>
              </a:rPr>
              <a:t>, which cross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at </a:t>
            </a:r>
            <a:r>
              <a:rPr lang="en-US" sz="2200" dirty="0">
                <a:latin typeface="Arial" panose="020B0604020202020204" pitchFamily="34" charset="0"/>
                <a:cs typeface="Arial" panose="020B0604020202020204" pitchFamily="34" charset="0"/>
              </a:rPr>
              <a:t>point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the square </a:t>
            </a:r>
            <a:r>
              <a:rPr lang="en-US" sz="2200" dirty="0" smtClean="0">
                <a:latin typeface="Arial" panose="020B0604020202020204" pitchFamily="34" charset="0"/>
                <a:cs typeface="Arial" panose="020B0604020202020204" pitchFamily="34" charset="0"/>
              </a:rPr>
              <a:t>showing </a:t>
            </a:r>
            <a:r>
              <a:rPr lang="en-US" sz="2200" dirty="0">
                <a:latin typeface="Arial" panose="020B0604020202020204" pitchFamily="34" charset="0"/>
                <a:cs typeface="Arial" panose="020B0604020202020204" pitchFamily="34" charset="0"/>
              </a:rPr>
              <a:t>both diagonals,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Mark </a:t>
            </a:r>
            <a:r>
              <a:rPr lang="en-US" sz="2200" dirty="0">
                <a:latin typeface="Arial" panose="020B0604020202020204" pitchFamily="34" charset="0"/>
                <a:cs typeface="Arial" panose="020B0604020202020204" pitchFamily="34" charset="0"/>
              </a:rPr>
              <a:t>on all equal angles,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triangles are congruent in your diagram?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can you say about </a:t>
            </a:r>
            <a:r>
              <a:rPr lang="en-US" sz="2200" dirty="0" smtClean="0">
                <a:latin typeface="Arial" panose="020B0604020202020204" pitchFamily="34" charset="0"/>
                <a:cs typeface="Arial" panose="020B0604020202020204" pitchFamily="34" charset="0"/>
              </a:rPr>
              <a:t>all </a:t>
            </a:r>
            <a:r>
              <a:rPr lang="en-US" sz="2200" dirty="0">
                <a:latin typeface="Arial" panose="020B0604020202020204" pitchFamily="34" charset="0"/>
                <a:cs typeface="Arial" panose="020B0604020202020204" pitchFamily="34" charset="0"/>
              </a:rPr>
              <a:t>the angles at point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200" dirty="0" smtClean="0">
                <a:latin typeface="Arial" panose="020B0604020202020204" pitchFamily="34" charset="0"/>
                <a:cs typeface="Arial" panose="020B0604020202020204" pitchFamily="34" charset="0"/>
              </a:rPr>
              <a:t>Using </a:t>
            </a:r>
            <a:r>
              <a:rPr lang="en-US" sz="2200" dirty="0">
                <a:latin typeface="Arial" panose="020B0604020202020204" pitchFamily="34" charset="0"/>
                <a:cs typeface="Arial" panose="020B0604020202020204" pitchFamily="34" charset="0"/>
              </a:rPr>
              <a:t>your answers to parts </a:t>
            </a:r>
            <a:r>
              <a:rPr lang="en-US" sz="2200" b="1" dirty="0">
                <a:latin typeface="Arial" panose="020B0604020202020204" pitchFamily="34" charset="0"/>
                <a:cs typeface="Arial" panose="020B0604020202020204" pitchFamily="34" charset="0"/>
              </a:rPr>
              <a:t>b-d</a:t>
            </a:r>
            <a:r>
              <a:rPr lang="en-US" sz="2200" dirty="0">
                <a:latin typeface="Arial" panose="020B0604020202020204" pitchFamily="34" charset="0"/>
                <a:cs typeface="Arial" panose="020B0604020202020204" pitchFamily="34" charset="0"/>
              </a:rPr>
              <a:t>, show that lines </a:t>
            </a:r>
            <a:r>
              <a:rPr lang="en-US" sz="2200" i="1" dirty="0" smtClean="0">
                <a:latin typeface="Arial" panose="020B0604020202020204" pitchFamily="34" charset="0"/>
                <a:cs typeface="Arial" panose="020B0604020202020204" pitchFamily="34" charset="0"/>
              </a:rPr>
              <a:t>AC </a:t>
            </a:r>
            <a:r>
              <a:rPr lang="en-US" sz="2200" dirty="0" smtClean="0">
                <a:latin typeface="Arial" panose="020B0604020202020204" pitchFamily="34" charset="0"/>
                <a:cs typeface="Arial" panose="020B0604020202020204" pitchFamily="34" charset="0"/>
              </a:rPr>
              <a:t>and </a:t>
            </a:r>
            <a:r>
              <a:rPr lang="en-US" sz="2200" i="1" dirty="0">
                <a:latin typeface="Arial" panose="020B0604020202020204" pitchFamily="34" charset="0"/>
                <a:cs typeface="Arial" panose="020B0604020202020204" pitchFamily="34" charset="0"/>
              </a:rPr>
              <a:t>BD</a:t>
            </a:r>
            <a:r>
              <a:rPr lang="en-US" sz="2200" dirty="0">
                <a:latin typeface="Arial" panose="020B0604020202020204" pitchFamily="34" charset="0"/>
                <a:cs typeface="Arial" panose="020B0604020202020204" pitchFamily="34" charset="0"/>
              </a:rPr>
              <a:t> bisect at point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at right angles.</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57772" y="1223660"/>
            <a:ext cx="2060533" cy="1854480"/>
          </a:xfrm>
          <a:prstGeom prst="rect">
            <a:avLst/>
          </a:prstGeom>
        </p:spPr>
      </p:pic>
    </p:spTree>
    <p:extLst>
      <p:ext uri="{BB962C8B-B14F-4D97-AF65-F5344CB8AC3E}">
        <p14:creationId xmlns:p14="http://schemas.microsoft.com/office/powerpoint/2010/main" val="3746520307"/>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12.2 </a:t>
            </a:r>
            <a:r>
              <a:rPr lang="en-GB" sz="3600" dirty="0"/>
              <a:t>– Geometric Proof &amp; Congruence</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369</a:t>
            </a:r>
            <a:endParaRPr lang="en-GB" sz="1400" b="1" dirty="0">
              <a:latin typeface="Calibri" panose="020F050202020403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8" name="Group 7"/>
          <p:cNvGrpSpPr/>
          <p:nvPr/>
        </p:nvGrpSpPr>
        <p:grpSpPr>
          <a:xfrm>
            <a:off x="305905" y="1268760"/>
            <a:ext cx="5130191" cy="5256584"/>
            <a:chOff x="3483872" y="1089031"/>
            <a:chExt cx="5264592" cy="5256584"/>
          </a:xfrm>
        </p:grpSpPr>
        <p:sp>
          <p:nvSpPr>
            <p:cNvPr id="9" name="Round Diagonal Corner Rectangle 8"/>
            <p:cNvSpPr/>
            <p:nvPr/>
          </p:nvSpPr>
          <p:spPr>
            <a:xfrm>
              <a:off x="3491880" y="1089031"/>
              <a:ext cx="5256584" cy="525658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2031325"/>
            </a:xfrm>
            <a:prstGeom prst="rect">
              <a:avLst/>
            </a:prstGeom>
          </p:spPr>
          <p:txBody>
            <a:bodyPr wrap="square">
              <a:spAutoFit/>
            </a:bodyPr>
            <a:lstStyle/>
            <a:p>
              <a:pPr>
                <a:spcAft>
                  <a:spcPts val="0"/>
                </a:spcAft>
                <a:tabLst>
                  <a:tab pos="4972050" algn="r"/>
                </a:tabLst>
              </a:pPr>
              <a:r>
                <a:rPr lang="en-US" sz="2100" i="1" dirty="0"/>
                <a:t>XYZ</a:t>
              </a:r>
              <a:r>
                <a:rPr lang="en-US" sz="2100" dirty="0"/>
                <a:t> is an isosceles triangle with </a:t>
              </a:r>
              <a:r>
                <a:rPr lang="en-US" sz="2100" i="1" dirty="0"/>
                <a:t>XY — XZ</a:t>
              </a:r>
              <a:r>
                <a:rPr lang="en-US" sz="2100" dirty="0"/>
                <a:t>.</a:t>
              </a:r>
            </a:p>
            <a:p>
              <a:pPr>
                <a:spcAft>
                  <a:spcPts val="0"/>
                </a:spcAft>
                <a:tabLst>
                  <a:tab pos="4972050" algn="r"/>
                </a:tabLst>
              </a:pPr>
              <a:r>
                <a:rPr lang="en-US" sz="2100" i="1" dirty="0"/>
                <a:t>A</a:t>
              </a:r>
              <a:r>
                <a:rPr lang="en-US" sz="2100" dirty="0"/>
                <a:t> and </a:t>
              </a:r>
              <a:r>
                <a:rPr lang="en-US" sz="2100" i="1" dirty="0"/>
                <a:t>B</a:t>
              </a:r>
              <a:r>
                <a:rPr lang="en-US" sz="2100" dirty="0"/>
                <a:t> are points on </a:t>
              </a:r>
              <a:r>
                <a:rPr lang="en-US" sz="2100" i="1" dirty="0" smtClean="0"/>
                <a:t>XY</a:t>
              </a:r>
              <a:r>
                <a:rPr lang="en-US" sz="2100" dirty="0" smtClean="0"/>
                <a:t> </a:t>
              </a:r>
              <a:r>
                <a:rPr lang="en-US" sz="2100" dirty="0"/>
                <a:t>and </a:t>
              </a:r>
              <a:r>
                <a:rPr lang="en-US" sz="2100" i="1" dirty="0"/>
                <a:t>XZ</a:t>
              </a:r>
              <a:r>
                <a:rPr lang="en-US" sz="2100" dirty="0"/>
                <a:t> such that </a:t>
              </a:r>
              <a:r>
                <a:rPr lang="en-US" sz="2100" i="1" dirty="0"/>
                <a:t>AX= BX</a:t>
              </a:r>
              <a:r>
                <a:rPr lang="en-US" sz="2100" dirty="0"/>
                <a:t>.</a:t>
              </a:r>
            </a:p>
            <a:p>
              <a:pPr>
                <a:spcAft>
                  <a:spcPts val="0"/>
                </a:spcAft>
                <a:tabLst>
                  <a:tab pos="4972050" algn="r"/>
                </a:tabLst>
              </a:pPr>
              <a:r>
                <a:rPr lang="en-US" sz="2100" dirty="0"/>
                <a:t>Prove that triangle </a:t>
              </a:r>
              <a:r>
                <a:rPr lang="en-US" sz="2100" i="1" dirty="0"/>
                <a:t>XAZ</a:t>
              </a:r>
              <a:r>
                <a:rPr lang="en-US" sz="2100" dirty="0"/>
                <a:t> is congruent to triangle </a:t>
              </a:r>
              <a:r>
                <a:rPr lang="en-US" sz="2100" i="1" dirty="0" smtClean="0"/>
                <a:t>XBY</a:t>
              </a:r>
              <a:r>
                <a:rPr lang="en-US" sz="2100" dirty="0"/>
                <a:t>. </a:t>
              </a:r>
              <a:r>
                <a:rPr lang="en-US" sz="2100" dirty="0" smtClean="0"/>
                <a:t>	</a:t>
              </a:r>
              <a:r>
                <a:rPr lang="en-US" sz="2100" b="1" dirty="0" smtClean="0"/>
                <a:t>(</a:t>
              </a:r>
              <a:r>
                <a:rPr lang="en-US" sz="2100" b="1" dirty="0"/>
                <a:t>2 marks)</a:t>
              </a:r>
            </a:p>
          </p:txBody>
        </p:sp>
      </p:gr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43808" y="3815446"/>
            <a:ext cx="2520280" cy="2627441"/>
          </a:xfrm>
          <a:prstGeom prst="rect">
            <a:avLst/>
          </a:prstGeom>
        </p:spPr>
      </p:pic>
      <p:sp>
        <p:nvSpPr>
          <p:cNvPr id="12" name="Rectangle 11"/>
          <p:cNvSpPr/>
          <p:nvPr/>
        </p:nvSpPr>
        <p:spPr>
          <a:xfrm flipH="1">
            <a:off x="407356" y="4062551"/>
            <a:ext cx="2363943" cy="224676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Q13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Draw the two triangles separately and label each point. Look for a common angle or side.</a:t>
            </a:r>
          </a:p>
        </p:txBody>
      </p:sp>
    </p:spTree>
    <p:extLst>
      <p:ext uri="{BB962C8B-B14F-4D97-AF65-F5344CB8AC3E}">
        <p14:creationId xmlns:p14="http://schemas.microsoft.com/office/powerpoint/2010/main" val="3150215402"/>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367</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0835804"/>
              </p:ext>
            </p:extLst>
          </p:nvPr>
        </p:nvGraphicFramePr>
        <p:xfrm>
          <a:off x="251518" y="1268760"/>
          <a:ext cx="8568952" cy="4842088"/>
        </p:xfrm>
        <a:graphic>
          <a:graphicData uri="http://schemas.openxmlformats.org/drawingml/2006/table">
            <a:tbl>
              <a:tblPr firstRow="1" bandRow="1">
                <a:effectLst/>
                <a:tableStyleId>{5940675A-B579-460E-94D1-54222C63F5DA}</a:tableStyleId>
              </a:tblPr>
              <a:tblGrid>
                <a:gridCol w="2142238"/>
                <a:gridCol w="2826316"/>
                <a:gridCol w="360039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410933">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Use the ratio of corresponding sides to work</a:t>
                      </a:r>
                      <a:r>
                        <a:rPr lang="en-US" sz="3000" baseline="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out scale factors.</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Find missing lengths on similar shapes.</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We use similarity to draw floor plans to scale.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4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Wingdings" panose="05000000000000000000" pitchFamily="2" charset="2"/>
                        <a:buNone/>
                      </a:pPr>
                      <a:r>
                        <a:rPr lang="en-US" sz="2800" dirty="0" smtClean="0">
                          <a:latin typeface="Arial" panose="020B0604020202020204" pitchFamily="34" charset="0"/>
                          <a:cs typeface="Arial" panose="020B0604020202020204" pitchFamily="34" charset="0"/>
                        </a:rPr>
                        <a:t>What is the same and what is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different in these two regular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pentagons?</a:t>
                      </a:r>
                      <a:endParaRPr lang="en-US" sz="28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12.3</a:t>
            </a:r>
            <a:endParaRPr lang="en-US" sz="2460" dirty="0">
              <a:solidFill>
                <a:schemeClr val="tx1"/>
              </a:solidFill>
              <a:latin typeface="Arial" panose="020B0604020202020204" pitchFamily="34" charset="0"/>
              <a:cs typeface="Arial" panose="020B0604020202020204" pitchFamily="34" charset="0"/>
            </a:endParaRPr>
          </a:p>
        </p:txBody>
      </p:sp>
      <p:sp>
        <p:nvSpPr>
          <p:cNvPr id="2" name="Regular Pentagon 1"/>
          <p:cNvSpPr/>
          <p:nvPr/>
        </p:nvSpPr>
        <p:spPr>
          <a:xfrm>
            <a:off x="5580112" y="4797152"/>
            <a:ext cx="1224136" cy="1241688"/>
          </a:xfrm>
          <a:prstGeom prst="pentagon">
            <a:avLst/>
          </a:prstGeom>
          <a:solidFill>
            <a:schemeClr val="accent4">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p:nvSpPr>
        <p:spPr>
          <a:xfrm rot="10800000">
            <a:off x="7011887" y="5012021"/>
            <a:ext cx="800472" cy="811949"/>
          </a:xfrm>
          <a:prstGeom prst="pentagon">
            <a:avLst/>
          </a:prstGeom>
          <a:solidFill>
            <a:schemeClr val="accent4">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642758"/>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370</a:t>
            </a:r>
            <a:endParaRPr lang="en-GB" sz="1400" b="1" dirty="0">
              <a:latin typeface="Calibri" panose="020F0502020204030204" pitchFamily="34" charset="0"/>
            </a:endParaRPr>
          </a:p>
        </p:txBody>
      </p:sp>
      <p:sp>
        <p:nvSpPr>
          <p:cNvPr id="3" name="Rectangle 2"/>
          <p:cNvSpPr/>
          <p:nvPr/>
        </p:nvSpPr>
        <p:spPr>
          <a:xfrm>
            <a:off x="251520" y="1196752"/>
            <a:ext cx="5256584" cy="4585871"/>
          </a:xfrm>
          <a:prstGeom prst="rect">
            <a:avLst/>
          </a:prstGeom>
        </p:spPr>
        <p:txBody>
          <a:bodyPr wrap="square">
            <a:spAutoFit/>
          </a:bodyPr>
          <a:lstStyle/>
          <a:p>
            <a:pPr marL="457200" indent="-457200">
              <a:buClr>
                <a:srgbClr val="C00000"/>
              </a:buClr>
              <a:buFont typeface="+mj-lt"/>
              <a:buAutoNum type="arabicPeriod"/>
              <a:tabLst>
                <a:tab pos="1079500" algn="l"/>
                <a:tab pos="2743200" algn="l"/>
              </a:tabLst>
            </a:pPr>
            <a:r>
              <a:rPr lang="en-US" sz="2400" dirty="0">
                <a:latin typeface="Arial" panose="020B0604020202020204" pitchFamily="34" charset="0"/>
                <a:cs typeface="Arial" panose="020B0604020202020204" pitchFamily="34" charset="0"/>
              </a:rPr>
              <a:t>What is the scale factor of the enlargement from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1079500" algn="l"/>
                <a:tab pos="2743200" algn="l"/>
              </a:tabLst>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to B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B </a:t>
            </a:r>
            <a:r>
              <a:rPr lang="en-US" sz="2400" dirty="0">
                <a:latin typeface="Arial" panose="020B0604020202020204" pitchFamily="34" charset="0"/>
                <a:cs typeface="Arial" panose="020B0604020202020204" pitchFamily="34" charset="0"/>
              </a:rPr>
              <a:t>to A</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400050" indent="-400050">
              <a:buClr>
                <a:srgbClr val="C00000"/>
              </a:buClr>
              <a:buFont typeface="+mj-lt"/>
              <a:buAutoNum type="arabicPeriod"/>
              <a:tabLst>
                <a:tab pos="1079500" algn="l"/>
                <a:tab pos="2743200" algn="l"/>
              </a:tabLst>
            </a:pPr>
            <a:r>
              <a:rPr lang="en-US" sz="2400" dirty="0">
                <a:latin typeface="Arial" panose="020B0604020202020204" pitchFamily="34" charset="0"/>
                <a:cs typeface="Arial" panose="020B0604020202020204" pitchFamily="34" charset="0"/>
              </a:rPr>
              <a:t>Write the pairs of corresponding sides for triangles A and B in </a:t>
            </a:r>
            <a:r>
              <a:rPr lang="en-US" sz="2400" b="1" dirty="0" smtClean="0">
                <a:latin typeface="Arial" panose="020B0604020202020204" pitchFamily="34" charset="0"/>
                <a:cs typeface="Arial" panose="020B0604020202020204" pitchFamily="34" charset="0"/>
              </a:rPr>
              <a:t>Q1</a:t>
            </a:r>
            <a:r>
              <a:rPr lang="en-US" sz="2400" dirty="0" smtClean="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sp>
        <p:nvSpPr>
          <p:cNvPr id="8" name="Rectangle 7"/>
          <p:cNvSpPr/>
          <p:nvPr/>
        </p:nvSpPr>
        <p:spPr>
          <a:xfrm flipH="1">
            <a:off x="251520" y="5766355"/>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Corresponding sides map on to each other in an enlargement.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5013176"/>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9937" y="2424883"/>
            <a:ext cx="3747705" cy="2498468"/>
          </a:xfrm>
          <a:prstGeom prst="rect">
            <a:avLst/>
          </a:prstGeom>
        </p:spPr>
      </p:pic>
      <p:sp>
        <p:nvSpPr>
          <p:cNvPr id="10" name="Flowchart: Delay 9"/>
          <p:cNvSpPr/>
          <p:nvPr/>
        </p:nvSpPr>
        <p:spPr>
          <a:xfrm flipH="1">
            <a:off x="5220071" y="1196752"/>
            <a:ext cx="360040" cy="3754874"/>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486982"/>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370</a:t>
            </a:r>
            <a:endParaRPr lang="en-GB" sz="1400" b="1" dirty="0">
              <a:latin typeface="Calibri" panose="020F0502020204030204" pitchFamily="34" charset="0"/>
            </a:endParaRPr>
          </a:p>
        </p:txBody>
      </p:sp>
      <p:sp>
        <p:nvSpPr>
          <p:cNvPr id="3" name="Rectangle 2"/>
          <p:cNvSpPr/>
          <p:nvPr/>
        </p:nvSpPr>
        <p:spPr>
          <a:xfrm>
            <a:off x="251520" y="1196752"/>
            <a:ext cx="5256584" cy="3046988"/>
          </a:xfrm>
          <a:prstGeom prst="rect">
            <a:avLst/>
          </a:prstGeom>
        </p:spPr>
        <p:txBody>
          <a:bodyPr wrap="square">
            <a:spAutoFit/>
          </a:bodyPr>
          <a:lstStyle/>
          <a:p>
            <a:pPr marL="457200" indent="-457200">
              <a:buClr>
                <a:srgbClr val="C00000"/>
              </a:buClr>
              <a:buFont typeface="+mj-lt"/>
              <a:buAutoNum type="arabicPeriod" startAt="3"/>
              <a:tabLst>
                <a:tab pos="857250" algn="l"/>
                <a:tab pos="2743200"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Measure </a:t>
            </a:r>
            <a:r>
              <a:rPr lang="en-US" sz="2400" dirty="0">
                <a:latin typeface="Arial" panose="020B0604020202020204" pitchFamily="34" charset="0"/>
                <a:cs typeface="Arial" panose="020B0604020202020204" pitchFamily="34" charset="0"/>
              </a:rPr>
              <a:t>the angles and sides </a:t>
            </a:r>
            <a:r>
              <a:rPr lang="en-US" sz="2400" dirty="0" smtClean="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the triangles in </a:t>
            </a:r>
            <a:r>
              <a:rPr lang="en-US" sz="2400" b="1" dirty="0" smtClean="0">
                <a:latin typeface="Arial" panose="020B0604020202020204" pitchFamily="34" charset="0"/>
                <a:cs typeface="Arial" panose="020B0604020202020204" pitchFamily="34" charset="0"/>
              </a:rPr>
              <a:t>Q1</a:t>
            </a:r>
            <a:r>
              <a:rPr lang="en-US" sz="2400" dirty="0" smtClean="0">
                <a:latin typeface="Arial" panose="020B0604020202020204" pitchFamily="34" charset="0"/>
                <a:cs typeface="Arial" panose="020B0604020202020204" pitchFamily="34" charset="0"/>
              </a:rPr>
              <a:t>. </a:t>
            </a:r>
          </a:p>
          <a:p>
            <a:pPr marL="857250" lvl="1" indent="-400050">
              <a:buClr>
                <a:srgbClr val="C00000"/>
              </a:buClr>
              <a:buFont typeface="+mj-lt"/>
              <a:buAutoNum type="alphaLcPeriod" startAt="2"/>
              <a:tabLst>
                <a:tab pos="27432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the ratios of corresponding sides as fractions. </a:t>
            </a:r>
            <a:endParaRPr lang="en-US" sz="2400" dirty="0" smtClean="0">
              <a:latin typeface="Arial" panose="020B0604020202020204" pitchFamily="34" charset="0"/>
              <a:cs typeface="Arial" panose="020B0604020202020204" pitchFamily="34" charset="0"/>
            </a:endParaRPr>
          </a:p>
          <a:p>
            <a:pPr lvl="1">
              <a:buClr>
                <a:srgbClr val="C00000"/>
              </a:buClr>
              <a:tabLst>
                <a:tab pos="2743200" algn="l"/>
              </a:tabLst>
            </a:pPr>
            <a:r>
              <a:rPr lang="en-US" sz="2400" b="1" dirty="0" smtClean="0">
                <a:solidFill>
                  <a:srgbClr val="C00000"/>
                </a:solidFill>
                <a:latin typeface="Arial" panose="020B0604020202020204" pitchFamily="34" charset="0"/>
                <a:cs typeface="Arial" panose="020B0604020202020204" pitchFamily="34" charset="0"/>
              </a:rPr>
              <a:t>Discussion </a:t>
            </a:r>
            <a:r>
              <a:rPr lang="en-US" sz="2400" dirty="0">
                <a:latin typeface="Arial" panose="020B0604020202020204" pitchFamily="34" charset="0"/>
                <a:cs typeface="Arial" panose="020B0604020202020204" pitchFamily="34" charset="0"/>
              </a:rPr>
              <a:t>What do you notice about the angles? What do you notice about the ratios?</a:t>
            </a:r>
            <a:endParaRPr lang="pl-PL"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flipH="1">
                <a:off x="1475656" y="4221088"/>
                <a:ext cx="2664296" cy="6169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sym typeface="Wingdings" panose="05000000000000000000" pitchFamily="2" charset="2"/>
                          </a:rPr>
                          <m:t>𝑃𝑄</m:t>
                        </m:r>
                      </m:num>
                      <m:den>
                        <m:r>
                          <a:rPr lang="en-US" sz="2400" i="1">
                            <a:solidFill>
                              <a:schemeClr val="tx1"/>
                            </a:solidFill>
                            <a:latin typeface="Cambria Math" panose="02040503050406030204" pitchFamily="18" charset="0"/>
                            <a:cs typeface="Arial" panose="020B0604020202020204" pitchFamily="34" charset="0"/>
                            <a:sym typeface="Wingdings" panose="05000000000000000000" pitchFamily="2" charset="2"/>
                          </a:rPr>
                          <m:t></m:t>
                        </m:r>
                      </m:den>
                    </m:f>
                  </m:oMath>
                </a14:m>
                <a:r>
                  <a:rPr lang="en-US" sz="2400" dirty="0" smtClean="0"/>
                  <a:t> </a:t>
                </a:r>
                <a:r>
                  <a:rPr lang="en-US" sz="2400" dirty="0" smtClean="0">
                    <a:solidFill>
                      <a:schemeClr val="tx1"/>
                    </a:solidFill>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sym typeface="Wingdings" panose="05000000000000000000" pitchFamily="2" charset="2"/>
                          </a:rPr>
                          <m:t></m:t>
                        </m:r>
                      </m:num>
                      <m:den>
                        <m:r>
                          <a:rPr lang="en-US" sz="2400" i="1">
                            <a:solidFill>
                              <a:schemeClr val="tx1"/>
                            </a:solidFill>
                            <a:latin typeface="Cambria Math" panose="02040503050406030204" pitchFamily="18" charset="0"/>
                            <a:cs typeface="Arial" panose="020B0604020202020204" pitchFamily="34" charset="0"/>
                            <a:sym typeface="Wingdings" panose="05000000000000000000" pitchFamily="2" charset="2"/>
                          </a:rPr>
                          <m:t></m:t>
                        </m:r>
                      </m:den>
                    </m:f>
                  </m:oMath>
                </a14:m>
                <a:endParaRPr lang="en-US" sz="24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1475656" y="4221088"/>
                <a:ext cx="2664296" cy="616964"/>
              </a:xfrm>
              <a:prstGeom prst="rect">
                <a:avLst/>
              </a:prstGeom>
              <a:blipFill rotWithShape="0">
                <a:blip r:embed="rId4"/>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11" name="Group 10"/>
          <p:cNvGrpSpPr/>
          <p:nvPr/>
        </p:nvGrpSpPr>
        <p:grpSpPr>
          <a:xfrm>
            <a:off x="251520" y="4987335"/>
            <a:ext cx="5213924" cy="1610017"/>
            <a:chOff x="150164" y="6494199"/>
            <a:chExt cx="5213924" cy="1610017"/>
          </a:xfrm>
        </p:grpSpPr>
        <p:sp>
          <p:nvSpPr>
            <p:cNvPr id="12" name="Rectangle 11"/>
            <p:cNvSpPr/>
            <p:nvPr/>
          </p:nvSpPr>
          <p:spPr>
            <a:xfrm flipH="1">
              <a:off x="150164"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Shapes are similar when one shape is an enlargement of the other. Corresponding angles are equal and corresponding sides are all in the same ratio.</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3</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8007408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38824"/>
              </a:xfrm>
              <a:prstGeom prst="rect">
                <a:avLst/>
              </a:prstGeom>
            </p:spPr>
            <p:txBody>
              <a:bodyPr wrap="square">
                <a:spAutoFit/>
              </a:bodyPr>
              <a:lstStyle/>
              <a:p>
                <a:pPr marL="457200" indent="-457200">
                  <a:buClr>
                    <a:srgbClr val="C00000"/>
                  </a:buClr>
                  <a:buFont typeface="+mj-lt"/>
                  <a:buAutoNum type="arabicPeriod" startAt="4"/>
                  <a:tabLst>
                    <a:tab pos="857250" algn="l"/>
                    <a:tab pos="2743200" algn="l"/>
                  </a:tabLst>
                </a:pPr>
                <a:r>
                  <a:rPr lang="en-US" sz="2100" b="1" dirty="0" smtClean="0">
                    <a:solidFill>
                      <a:srgbClr val="C00000"/>
                    </a:solidFill>
                    <a:latin typeface="Arial" panose="020B0604020202020204" pitchFamily="34" charset="0"/>
                    <a:cs typeface="Arial" panose="020B0604020202020204" pitchFamily="34" charset="0"/>
                  </a:rPr>
                  <a:t>Communication</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Here are two parallelograms. Angles </a:t>
                </a:r>
                <a:r>
                  <a:rPr lang="en-US" sz="2100" i="1" dirty="0">
                    <a:latin typeface="Arial" panose="020B0604020202020204" pitchFamily="34" charset="0"/>
                    <a:cs typeface="Arial" panose="020B0604020202020204" pitchFamily="34" charset="0"/>
                  </a:rPr>
                  <a:t>SPQ</a:t>
                </a:r>
                <a:r>
                  <a:rPr lang="en-US" sz="2100" dirty="0">
                    <a:latin typeface="Arial" panose="020B0604020202020204" pitchFamily="34" charset="0"/>
                    <a:cs typeface="Arial" panose="020B0604020202020204" pitchFamily="34" charset="0"/>
                  </a:rPr>
                  <a:t> and </a:t>
                </a:r>
                <a:r>
                  <a:rPr lang="en-US" sz="2100" i="1" dirty="0" smtClean="0">
                    <a:latin typeface="Arial" panose="020B0604020202020204" pitchFamily="34" charset="0"/>
                    <a:cs typeface="Arial" panose="020B0604020202020204" pitchFamily="34" charset="0"/>
                  </a:rPr>
                  <a:t>TUV </a:t>
                </a:r>
                <a:r>
                  <a:rPr lang="en-US" sz="2100" dirty="0" smtClean="0">
                    <a:latin typeface="Arial" panose="020B0604020202020204" pitchFamily="34" charset="0"/>
                    <a:cs typeface="Arial" panose="020B0604020202020204" pitchFamily="34" charset="0"/>
                  </a:rPr>
                  <a:t>are </a:t>
                </a:r>
                <a:r>
                  <a:rPr lang="en-US" sz="2100" dirty="0">
                    <a:latin typeface="Arial" panose="020B0604020202020204" pitchFamily="34" charset="0"/>
                    <a:cs typeface="Arial" panose="020B0604020202020204" pitchFamily="34" charset="0"/>
                  </a:rPr>
                  <a:t>the same size</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100" dirty="0">
                    <a:latin typeface="Arial" panose="020B0604020202020204" pitchFamily="34" charset="0"/>
                    <a:cs typeface="Arial" panose="020B0604020202020204" pitchFamily="34" charset="0"/>
                  </a:rPr>
                  <a:t>Which side in </a:t>
                </a:r>
                <a:r>
                  <a:rPr lang="en-US" sz="2100" i="1" dirty="0" smtClean="0">
                    <a:latin typeface="Arial" panose="020B0604020202020204" pitchFamily="34" charset="0"/>
                    <a:cs typeface="Arial" panose="020B0604020202020204" pitchFamily="34" charset="0"/>
                  </a:rPr>
                  <a:t>TUVW</a:t>
                </a:r>
                <a:r>
                  <a:rPr lang="en-US" sz="2100" dirty="0" smtClean="0">
                    <a:latin typeface="Arial" panose="020B0604020202020204" pitchFamily="34" charset="0"/>
                    <a:cs typeface="Arial" panose="020B0604020202020204" pitchFamily="34" charset="0"/>
                  </a:rPr>
                  <a:t> corresponds </a:t>
                </a:r>
                <a:r>
                  <a:rPr lang="en-US" sz="2100" dirty="0">
                    <a:latin typeface="Arial" panose="020B0604020202020204" pitchFamily="34" charset="0"/>
                    <a:cs typeface="Arial" panose="020B0604020202020204" pitchFamily="34" charset="0"/>
                  </a:rPr>
                  <a:t>to </a:t>
                </a:r>
                <a:endParaRPr lang="en-US" sz="2100" dirty="0" smtClean="0">
                  <a:latin typeface="Arial" panose="020B0604020202020204" pitchFamily="34" charset="0"/>
                  <a:cs typeface="Arial" panose="020B0604020202020204" pitchFamily="34" charset="0"/>
                </a:endParaRPr>
              </a:p>
              <a:p>
                <a:pPr marL="1257300" lvl="2" indent="-342900">
                  <a:buClr>
                    <a:srgbClr val="C00000"/>
                  </a:buClr>
                  <a:buFont typeface="+mj-lt"/>
                  <a:buAutoNum type="romanLcPeriod"/>
                  <a:tabLst>
                    <a:tab pos="857250" algn="l"/>
                    <a:tab pos="2743200" algn="l"/>
                  </a:tabLst>
                </a:pPr>
                <a:r>
                  <a:rPr lang="en-US" sz="2100" i="1" dirty="0" smtClean="0">
                    <a:latin typeface="Arial" panose="020B0604020202020204" pitchFamily="34" charset="0"/>
                    <a:cs typeface="Arial" panose="020B0604020202020204" pitchFamily="34" charset="0"/>
                  </a:rPr>
                  <a:t>PQ</a:t>
                </a:r>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ii.</a:t>
                </a:r>
                <a:r>
                  <a:rPr lang="en-US" sz="2100" dirty="0" smtClean="0">
                    <a:latin typeface="Arial" panose="020B0604020202020204" pitchFamily="34" charset="0"/>
                    <a:cs typeface="Arial" panose="020B0604020202020204" pitchFamily="34" charset="0"/>
                  </a:rPr>
                  <a:t>  </a:t>
                </a:r>
                <a:r>
                  <a:rPr lang="en-US" sz="2100" i="1" dirty="0" smtClean="0">
                    <a:latin typeface="Arial" panose="020B0604020202020204" pitchFamily="34" charset="0"/>
                    <a:cs typeface="Arial" panose="020B0604020202020204" pitchFamily="34" charset="0"/>
                  </a:rPr>
                  <a:t>PS</a:t>
                </a:r>
                <a:r>
                  <a:rPr lang="en-US" sz="210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8572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ratio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𝑃𝑆</m:t>
                        </m:r>
                      </m:num>
                      <m:den>
                        <m:r>
                          <a:rPr lang="en-US" sz="2100" b="0" i="1" smtClean="0">
                            <a:latin typeface="Cambria Math" panose="02040503050406030204" pitchFamily="18" charset="0"/>
                            <a:cs typeface="Arial" panose="020B0604020202020204" pitchFamily="34" charset="0"/>
                          </a:rPr>
                          <m:t>𝑈𝑉</m:t>
                        </m:r>
                      </m:den>
                    </m:f>
                  </m:oMath>
                </a14:m>
                <a:endParaRPr lang="en-US" sz="2100" i="1"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a:t>
                </a:r>
                <a:r>
                  <a:rPr lang="en-US" sz="2100" dirty="0" smtClean="0">
                    <a:latin typeface="Arial" panose="020B0604020202020204" pitchFamily="34" charset="0"/>
                    <a:cs typeface="Arial" panose="020B0604020202020204" pitchFamily="34" charset="0"/>
                  </a:rPr>
                  <a:t>ratio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𝑃𝑄</m:t>
                        </m:r>
                      </m:num>
                      <m:den>
                        <m:r>
                          <a:rPr lang="en-US" sz="2100" b="0" i="1" smtClean="0">
                            <a:latin typeface="Cambria Math" panose="02040503050406030204" pitchFamily="18" charset="0"/>
                            <a:cs typeface="Arial" panose="020B0604020202020204" pitchFamily="34" charset="0"/>
                          </a:rPr>
                          <m:t>𝑇𝑈</m:t>
                        </m:r>
                      </m:den>
                    </m:f>
                  </m:oMath>
                </a14:m>
                <a:endParaRPr lang="en-US" sz="2100" i="1"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100" dirty="0" smtClean="0">
                    <a:latin typeface="Arial" panose="020B0604020202020204" pitchFamily="34" charset="0"/>
                    <a:cs typeface="Arial" panose="020B0604020202020204" pitchFamily="34" charset="0"/>
                  </a:rPr>
                  <a:t>Use </a:t>
                </a:r>
                <a:r>
                  <a:rPr lang="en-US" sz="2100" dirty="0">
                    <a:latin typeface="Arial" panose="020B0604020202020204" pitchFamily="34" charset="0"/>
                    <a:cs typeface="Arial" panose="020B0604020202020204" pitchFamily="34" charset="0"/>
                  </a:rPr>
                  <a:t>your answers to parts </a:t>
                </a:r>
                <a:r>
                  <a:rPr lang="en-US" sz="2100" b="1" dirty="0">
                    <a:latin typeface="Arial" panose="020B0604020202020204" pitchFamily="34" charset="0"/>
                    <a:cs typeface="Arial" panose="020B0604020202020204" pitchFamily="34" charset="0"/>
                  </a:rPr>
                  <a:t>a</a:t>
                </a:r>
                <a:r>
                  <a:rPr lang="en-US" sz="2100" dirty="0">
                    <a:latin typeface="Arial" panose="020B0604020202020204" pitchFamily="34" charset="0"/>
                    <a:cs typeface="Arial" panose="020B0604020202020204" pitchFamily="34" charset="0"/>
                  </a:rPr>
                  <a:t> and </a:t>
                </a:r>
                <a:r>
                  <a:rPr lang="en-US" sz="2100" b="1" dirty="0">
                    <a:latin typeface="Arial" panose="020B0604020202020204" pitchFamily="34" charset="0"/>
                    <a:cs typeface="Arial" panose="020B0604020202020204" pitchFamily="34" charset="0"/>
                  </a:rPr>
                  <a:t>b</a:t>
                </a:r>
                <a:r>
                  <a:rPr lang="en-US" sz="2100" dirty="0">
                    <a:latin typeface="Arial" panose="020B0604020202020204" pitchFamily="34" charset="0"/>
                    <a:cs typeface="Arial" panose="020B0604020202020204" pitchFamily="34" charset="0"/>
                  </a:rPr>
                  <a:t> to show that the </a:t>
                </a:r>
                <a:r>
                  <a:rPr lang="en-US" sz="2100" dirty="0" err="1">
                    <a:latin typeface="Arial" panose="020B0604020202020204" pitchFamily="34" charset="0"/>
                    <a:cs typeface="Arial" panose="020B0604020202020204" pitchFamily="34" charset="0"/>
                  </a:rPr>
                  <a:t>parallograms</a:t>
                </a:r>
                <a:r>
                  <a:rPr lang="en-US" sz="2100" dirty="0">
                    <a:latin typeface="Arial" panose="020B0604020202020204" pitchFamily="34" charset="0"/>
                    <a:cs typeface="Arial" panose="020B0604020202020204" pitchFamily="34" charset="0"/>
                  </a:rPr>
                  <a:t> are not similar.</a:t>
                </a:r>
                <a:endParaRPr lang="pl-PL" sz="21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38824"/>
              </a:xfrm>
              <a:prstGeom prst="rect">
                <a:avLst/>
              </a:prstGeom>
              <a:blipFill rotWithShape="0">
                <a:blip r:embed="rId4"/>
                <a:stretch>
                  <a:fillRect l="-1159" t="-660" b="-1210"/>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2326" y="2327686"/>
            <a:ext cx="5234972" cy="1389346"/>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76847571"/>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097981"/>
              </a:xfrm>
              <a:prstGeom prst="rect">
                <a:avLst/>
              </a:prstGeom>
            </p:spPr>
            <p:txBody>
              <a:bodyPr wrap="square">
                <a:spAutoFit/>
              </a:bodyPr>
              <a:lstStyle/>
              <a:p>
                <a:pPr marL="457200" indent="-457200">
                  <a:buClr>
                    <a:srgbClr val="C00000"/>
                  </a:buClr>
                  <a:buFont typeface="+mj-lt"/>
                  <a:buAutoNum type="arabicPeriod" startAt="5"/>
                  <a:tabLst>
                    <a:tab pos="857250" algn="l"/>
                    <a:tab pos="2743200" algn="l"/>
                  </a:tabLst>
                </a:pPr>
                <a:r>
                  <a:rPr lang="en-US" sz="2000" b="1" dirty="0" smtClean="0">
                    <a:solidFill>
                      <a:srgbClr val="C00000"/>
                    </a:solidFill>
                    <a:latin typeface="Arial" panose="020B0604020202020204" pitchFamily="34" charset="0"/>
                    <a:cs typeface="Arial" panose="020B0604020202020204" pitchFamily="34" charset="0"/>
                  </a:rPr>
                  <a:t>Communication</a:t>
                </a:r>
                <a:r>
                  <a:rPr lang="en-US" sz="2000" dirty="0">
                    <a:solidFill>
                      <a:srgbClr val="C0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diagram shows parallelograms </a:t>
                </a:r>
                <a:r>
                  <a:rPr lang="en-US" sz="2000" i="1" dirty="0">
                    <a:latin typeface="Arial" panose="020B0604020202020204" pitchFamily="34" charset="0"/>
                    <a:cs typeface="Arial" panose="020B0604020202020204" pitchFamily="34" charset="0"/>
                  </a:rPr>
                  <a:t>ABCD </a:t>
                </a:r>
                <a:r>
                  <a:rPr lang="en-US" sz="2000" dirty="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EFGH</a:t>
                </a:r>
                <a:r>
                  <a:rPr lang="en-US" sz="2000" dirty="0">
                    <a:latin typeface="Arial" panose="020B0604020202020204" pitchFamily="34" charset="0"/>
                    <a:cs typeface="Arial" panose="020B0604020202020204" pitchFamily="34" charset="0"/>
                  </a:rPr>
                  <a:t>. Angles </a:t>
                </a:r>
                <a:r>
                  <a:rPr lang="en-US" sz="2000" i="1" dirty="0">
                    <a:latin typeface="Arial" panose="020B0604020202020204" pitchFamily="34" charset="0"/>
                    <a:cs typeface="Arial" panose="020B0604020202020204" pitchFamily="34" charset="0"/>
                  </a:rPr>
                  <a:t>ABC </a:t>
                </a:r>
                <a:r>
                  <a:rPr lang="en-US" sz="2000" dirty="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FGH </a:t>
                </a:r>
                <a:r>
                  <a:rPr lang="en-US" sz="2000" dirty="0">
                    <a:latin typeface="Arial" panose="020B0604020202020204" pitchFamily="34" charset="0"/>
                    <a:cs typeface="Arial" panose="020B0604020202020204" pitchFamily="34" charset="0"/>
                  </a:rPr>
                  <a:t>are the same size</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000" dirty="0">
                    <a:latin typeface="Arial" panose="020B0604020202020204" pitchFamily="34" charset="0"/>
                    <a:cs typeface="Arial" panose="020B0604020202020204" pitchFamily="34" charset="0"/>
                  </a:rPr>
                  <a:t>Write the </a:t>
                </a:r>
                <a:r>
                  <a:rPr lang="en-US" sz="2000" dirty="0" smtClean="0">
                    <a:latin typeface="Arial" panose="020B0604020202020204" pitchFamily="34" charset="0"/>
                    <a:cs typeface="Arial" panose="020B0604020202020204" pitchFamily="34" charset="0"/>
                  </a:rPr>
                  <a:t>ratio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𝐸𝐹</m:t>
                        </m:r>
                      </m:num>
                      <m:den>
                        <m:r>
                          <a:rPr lang="en-US" sz="2000" b="0" i="1" smtClean="0">
                            <a:latin typeface="Cambria Math" panose="02040503050406030204" pitchFamily="18" charset="0"/>
                            <a:cs typeface="Arial" panose="020B0604020202020204" pitchFamily="34" charset="0"/>
                          </a:rPr>
                          <m:t>𝐴𝐷</m:t>
                        </m:r>
                      </m:den>
                    </m:f>
                  </m:oMath>
                </a14:m>
                <a:endParaRPr lang="en-US" sz="20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000" dirty="0" smtClean="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the ratios of the other corresponding sides, </a:t>
                </a:r>
                <a:endParaRPr lang="en-US" sz="20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2743200" algn="l"/>
                  </a:tabLst>
                </a:pP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the parallelograms </a:t>
                </a:r>
                <a:r>
                  <a:rPr lang="en-US" sz="2000" dirty="0" smtClean="0">
                    <a:latin typeface="Arial" panose="020B0604020202020204" pitchFamily="34" charset="0"/>
                    <a:cs typeface="Arial" panose="020B0604020202020204" pitchFamily="34" charset="0"/>
                  </a:rPr>
                  <a:t>similar?</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Explain </a:t>
                </a:r>
                <a:r>
                  <a:rPr lang="en-US" sz="2000" dirty="0">
                    <a:latin typeface="Arial" panose="020B0604020202020204" pitchFamily="34" charset="0"/>
                    <a:cs typeface="Arial" panose="020B0604020202020204" pitchFamily="34" charset="0"/>
                  </a:rPr>
                  <a:t>your answer.</a:t>
                </a:r>
                <a:endParaRPr lang="pl-PL" sz="2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097981"/>
              </a:xfrm>
              <a:prstGeom prst="rect">
                <a:avLst/>
              </a:prstGeom>
              <a:blipFill rotWithShape="0">
                <a:blip r:embed="rId4"/>
                <a:stretch>
                  <a:fillRect l="-1043" t="-594" r="-1159" b="-149"/>
                </a:stretch>
              </a:blipFill>
            </p:spPr>
            <p:txBody>
              <a:bodyPr/>
              <a:lstStyle/>
              <a:p>
                <a:r>
                  <a:rPr lang="en-US">
                    <a:noFill/>
                  </a:rPr>
                  <a:t> </a:t>
                </a:r>
              </a:p>
            </p:txBody>
          </p:sp>
        </mc:Fallback>
      </mc:AlternateContent>
      <p:sp>
        <p:nvSpPr>
          <p:cNvPr id="7" name="Rectangle 6"/>
          <p:cNvSpPr/>
          <p:nvPr/>
        </p:nvSpPr>
        <p:spPr>
          <a:xfrm flipH="1">
            <a:off x="264141" y="5229200"/>
            <a:ext cx="5204539" cy="132343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Q5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The shapes may not be in the same orientation. Make one ratio of the shorter sides and another ratio of the longer sides.</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51592"/>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3717" y="2204864"/>
            <a:ext cx="4692230" cy="1210897"/>
          </a:xfrm>
          <a:prstGeom prst="rect">
            <a:avLst/>
          </a:prstGeom>
        </p:spPr>
      </p:pic>
    </p:spTree>
    <p:extLst>
      <p:ext uri="{BB962C8B-B14F-4D97-AF65-F5344CB8AC3E}">
        <p14:creationId xmlns:p14="http://schemas.microsoft.com/office/powerpoint/2010/main" val="129511552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9512" y="1148094"/>
            <a:ext cx="8712968" cy="5521266"/>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371</a:t>
            </a:r>
            <a:endParaRPr lang="en-GB" sz="1400" b="1" dirty="0">
              <a:latin typeface="Calibri" panose="020F0502020204030204" pitchFamily="34" charset="0"/>
            </a:endParaRPr>
          </a:p>
        </p:txBody>
      </p:sp>
      <p:sp>
        <p:nvSpPr>
          <p:cNvPr id="3" name="Rectangle 2"/>
          <p:cNvSpPr/>
          <p:nvPr/>
        </p:nvSpPr>
        <p:spPr>
          <a:xfrm>
            <a:off x="251519" y="1196752"/>
            <a:ext cx="7951965" cy="523220"/>
          </a:xfrm>
          <a:prstGeom prst="rect">
            <a:avLst/>
          </a:prstGeom>
        </p:spPr>
        <p:txBody>
          <a:bodyPr wrap="square">
            <a:spAutoFit/>
          </a:bodyPr>
          <a:lstStyle/>
          <a:p>
            <a:pPr marL="457200" indent="-457200">
              <a:buClr>
                <a:srgbClr val="C00000"/>
              </a:buClr>
              <a:buFont typeface="+mj-lt"/>
              <a:buAutoNum type="arabicPeriod" startAt="6"/>
              <a:tabLst>
                <a:tab pos="857250" algn="l"/>
                <a:tab pos="2743200" algn="l"/>
              </a:tabLst>
            </a:pPr>
            <a:r>
              <a:rPr lang="en-US" sz="2800" dirty="0" smtClean="0">
                <a:latin typeface="Arial" panose="020B0604020202020204" pitchFamily="34" charset="0"/>
                <a:cs typeface="Arial" panose="020B0604020202020204" pitchFamily="34" charset="0"/>
              </a:rPr>
              <a:t>State </a:t>
            </a:r>
            <a:r>
              <a:rPr lang="en-US" sz="2800" dirty="0">
                <a:latin typeface="Arial" panose="020B0604020202020204" pitchFamily="34" charset="0"/>
                <a:cs typeface="Arial" panose="020B0604020202020204" pitchFamily="34" charset="0"/>
              </a:rPr>
              <a:t>which of the pairs of shapes are similar.</a:t>
            </a:r>
            <a:endParaRPr lang="pl-PL" sz="2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51592"/>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1358" y="1691059"/>
            <a:ext cx="2140402" cy="2277156"/>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78124" y="4204906"/>
            <a:ext cx="2762371" cy="1669406"/>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80220" y="1879210"/>
            <a:ext cx="3431940" cy="1550333"/>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1358" y="4149080"/>
            <a:ext cx="2140402" cy="2448272"/>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56494" y="4204906"/>
            <a:ext cx="3263978" cy="1669406"/>
          </a:xfrm>
          <a:prstGeom prst="rect">
            <a:avLst/>
          </a:prstGeom>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38902" y="1879210"/>
            <a:ext cx="2664665" cy="1550333"/>
          </a:xfrm>
          <a:prstGeom prst="rect">
            <a:avLst/>
          </a:prstGeom>
        </p:spPr>
      </p:pic>
    </p:spTree>
    <p:extLst>
      <p:ext uri="{BB962C8B-B14F-4D97-AF65-F5344CB8AC3E}">
        <p14:creationId xmlns:p14="http://schemas.microsoft.com/office/powerpoint/2010/main" val="1130329893"/>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371</a:t>
            </a:r>
            <a:endParaRPr lang="en-GB" sz="1400" b="1" dirty="0">
              <a:latin typeface="Calibri" panose="020F0502020204030204" pitchFamily="34" charset="0"/>
            </a:endParaRPr>
          </a:p>
        </p:txBody>
      </p:sp>
      <p:sp>
        <p:nvSpPr>
          <p:cNvPr id="3" name="Rectangle 2"/>
          <p:cNvSpPr/>
          <p:nvPr/>
        </p:nvSpPr>
        <p:spPr>
          <a:xfrm>
            <a:off x="251519" y="1196752"/>
            <a:ext cx="5256585" cy="5293757"/>
          </a:xfrm>
          <a:prstGeom prst="rect">
            <a:avLst/>
          </a:prstGeom>
        </p:spPr>
        <p:txBody>
          <a:bodyPr wrap="square">
            <a:spAutoFit/>
          </a:bodyPr>
          <a:lstStyle/>
          <a:p>
            <a:pPr marL="457200" indent="-457200">
              <a:buClr>
                <a:srgbClr val="C00000"/>
              </a:buClr>
              <a:buFont typeface="+mj-lt"/>
              <a:buAutoNum type="arabicPeriod" startAt="7"/>
              <a:tabLst>
                <a:tab pos="857250" algn="l"/>
                <a:tab pos="2743200" algn="l"/>
              </a:tabLst>
            </a:pPr>
            <a:r>
              <a:rPr lang="en-US" sz="2600" dirty="0" smtClean="0">
                <a:latin typeface="Arial" panose="020B0604020202020204" pitchFamily="34" charset="0"/>
                <a:cs typeface="Arial" panose="020B0604020202020204" pitchFamily="34" charset="0"/>
              </a:rPr>
              <a:t>Show that pentagon </a:t>
            </a:r>
            <a:r>
              <a:rPr lang="en-US" sz="2600" i="1" dirty="0" smtClean="0">
                <a:latin typeface="Arial" panose="020B0604020202020204" pitchFamily="34" charset="0"/>
                <a:cs typeface="Arial" panose="020B0604020202020204" pitchFamily="34" charset="0"/>
              </a:rPr>
              <a:t>ABCDE </a:t>
            </a:r>
            <a:r>
              <a:rPr lang="en-US" sz="2600" dirty="0" smtClean="0">
                <a:latin typeface="Arial" panose="020B0604020202020204" pitchFamily="34" charset="0"/>
                <a:cs typeface="Arial" panose="020B0604020202020204" pitchFamily="34" charset="0"/>
              </a:rPr>
              <a:t>is similar to pentagon </a:t>
            </a:r>
            <a:r>
              <a:rPr lang="en-US" sz="2600" i="1" dirty="0" smtClean="0">
                <a:latin typeface="Arial" panose="020B0604020202020204" pitchFamily="34" charset="0"/>
                <a:cs typeface="Arial" panose="020B0604020202020204" pitchFamily="34" charset="0"/>
              </a:rPr>
              <a:t>VWXYZ</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endParaRPr lang="en-US" sz="2600" dirty="0" smtClean="0">
              <a:latin typeface="Arial" panose="020B0604020202020204" pitchFamily="34" charset="0"/>
              <a:cs typeface="Arial" panose="020B0604020202020204" pitchFamily="34" charset="0"/>
            </a:endParaRPr>
          </a:p>
          <a:p>
            <a:pPr>
              <a:buClr>
                <a:srgbClr val="C00000"/>
              </a:buClr>
              <a:tabLst>
                <a:tab pos="857250" algn="l"/>
                <a:tab pos="2743200" algn="l"/>
              </a:tabLst>
            </a:pPr>
            <a:r>
              <a:rPr lang="en-US" sz="2600" b="1" dirty="0">
                <a:solidFill>
                  <a:srgbClr val="C00000"/>
                </a:solidFill>
                <a:latin typeface="Arial" panose="020B0604020202020204" pitchFamily="34" charset="0"/>
                <a:cs typeface="Arial" panose="020B0604020202020204" pitchFamily="34" charset="0"/>
              </a:rPr>
              <a:t>Discussion</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Are similar shapes congruent? Are congruent shapes similar?</a:t>
            </a:r>
            <a:endParaRPr lang="pl-PL"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51592"/>
          </a:xfrm>
          <a:prstGeom prst="rect">
            <a:avLst/>
          </a:prstGeom>
        </p:spPr>
      </p:pic>
      <p:sp>
        <p:nvSpPr>
          <p:cNvPr id="15" name="Rectangle 14"/>
          <p:cNvSpPr/>
          <p:nvPr/>
        </p:nvSpPr>
        <p:spPr>
          <a:xfrm flipH="1">
            <a:off x="251520" y="4221088"/>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Show that the angles are the same.</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7968" y="2132856"/>
            <a:ext cx="5263686" cy="1939256"/>
          </a:xfrm>
          <a:prstGeom prst="rect">
            <a:avLst/>
          </a:prstGeom>
        </p:spPr>
      </p:pic>
    </p:spTree>
    <p:extLst>
      <p:ext uri="{BB962C8B-B14F-4D97-AF65-F5344CB8AC3E}">
        <p14:creationId xmlns:p14="http://schemas.microsoft.com/office/powerpoint/2010/main" val="855933494"/>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grpSp>
        <p:nvGrpSpPr>
          <p:cNvPr id="9" name="Group 8"/>
          <p:cNvGrpSpPr/>
          <p:nvPr/>
        </p:nvGrpSpPr>
        <p:grpSpPr>
          <a:xfrm>
            <a:off x="179512" y="1196751"/>
            <a:ext cx="8712968" cy="5337586"/>
            <a:chOff x="3483872" y="1089029"/>
            <a:chExt cx="5264592" cy="5337586"/>
          </a:xfrm>
        </p:grpSpPr>
        <p:sp>
          <p:nvSpPr>
            <p:cNvPr id="10" name="Round Diagonal Corner Rectangle 9"/>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8865" y="1618055"/>
                  <a:ext cx="5146090" cy="4808560"/>
                </a:xfrm>
                <a:prstGeom prst="rect">
                  <a:avLst/>
                </a:prstGeom>
              </p:spPr>
              <p:txBody>
                <a:bodyPr wrap="square">
                  <a:spAutoFit/>
                </a:bodyPr>
                <a:lstStyle/>
                <a:p>
                  <a:pPr>
                    <a:spcAft>
                      <a:spcPts val="0"/>
                    </a:spcAft>
                    <a:tabLst>
                      <a:tab pos="4972050" algn="r"/>
                    </a:tabLst>
                  </a:pPr>
                  <a:r>
                    <a:rPr lang="en-US" sz="2400" dirty="0" smtClean="0"/>
                    <a:t>These two rectangles </a:t>
                  </a:r>
                  <a:br>
                    <a:rPr lang="en-US" sz="2400" dirty="0" smtClean="0"/>
                  </a:br>
                  <a:r>
                    <a:rPr lang="en-US" sz="2400" dirty="0" smtClean="0"/>
                    <a:t>are similar. Find the </a:t>
                  </a:r>
                  <a:br>
                    <a:rPr lang="en-US" sz="2400" dirty="0" smtClean="0"/>
                  </a:br>
                  <a:r>
                    <a:rPr lang="en-US" sz="2400" dirty="0" smtClean="0"/>
                    <a:t>missing length x in </a:t>
                  </a:r>
                  <a:br>
                    <a:rPr lang="en-US" sz="2400" dirty="0" smtClean="0"/>
                  </a:br>
                  <a:r>
                    <a:rPr lang="en-US" sz="2400" dirty="0" smtClean="0"/>
                    <a:t>the smaller rectangle.</a:t>
                  </a:r>
                </a:p>
                <a:p>
                  <a:pPr>
                    <a:spcAft>
                      <a:spcPts val="0"/>
                    </a:spcAft>
                    <a:tabLst>
                      <a:tab pos="4972050" algn="r"/>
                    </a:tabLst>
                  </a:pPr>
                  <a:r>
                    <a:rPr lang="en-US" sz="2400" b="1" dirty="0" smtClean="0">
                      <a:latin typeface="Comic Sans MS" panose="030F0702030302020204" pitchFamily="66" charset="0"/>
                    </a:rPr>
                    <a:t/>
                  </a:r>
                  <a:br>
                    <a:rPr lang="en-US" sz="2400" b="1" dirty="0" smtClean="0">
                      <a:latin typeface="Comic Sans MS" panose="030F0702030302020204" pitchFamily="66" charset="0"/>
                    </a:rPr>
                  </a:br>
                  <a:r>
                    <a:rPr lang="en-US" sz="2400" b="1" dirty="0" smtClean="0">
                      <a:latin typeface="Comic Sans MS" panose="030F0702030302020204" pitchFamily="66" charset="0"/>
                    </a:rPr>
                    <a:t/>
                  </a:r>
                  <a:br>
                    <a:rPr lang="en-US" sz="2400" b="1" dirty="0" smtClean="0">
                      <a:latin typeface="Comic Sans MS" panose="030F0702030302020204" pitchFamily="66" charset="0"/>
                    </a:rPr>
                  </a:br>
                  <a:r>
                    <a:rPr lang="en-US" sz="2400" dirty="0" smtClean="0">
                      <a:latin typeface="Comic Sans MS" panose="030F0702030302020204" pitchFamily="66" charset="0"/>
                    </a:rPr>
                    <a:t>Ratio of lengths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x</m:t>
                          </m:r>
                        </m:num>
                        <m:den>
                          <m:r>
                            <a:rPr lang="en-US" sz="2400" b="0" i="0" smtClean="0">
                              <a:latin typeface="Cambria Math" panose="02040503050406030204" pitchFamily="18" charset="0"/>
                              <a:cs typeface="Arial" panose="020B0604020202020204" pitchFamily="34" charset="0"/>
                            </a:rPr>
                            <m:t>5</m:t>
                          </m:r>
                        </m:den>
                      </m:f>
                    </m:oMath>
                  </a14:m>
                  <a:endParaRPr lang="en-US" sz="2400" dirty="0" smtClean="0">
                    <a:latin typeface="Comic Sans MS" panose="030F0702030302020204" pitchFamily="66" charset="0"/>
                  </a:endParaRPr>
                </a:p>
                <a:p>
                  <a:pPr>
                    <a:spcAft>
                      <a:spcPts val="0"/>
                    </a:spcAft>
                    <a:tabLst>
                      <a:tab pos="4972050" algn="r"/>
                    </a:tabLst>
                  </a:pPr>
                  <a:r>
                    <a:rPr lang="en-US" sz="2400" dirty="0" smtClean="0">
                      <a:latin typeface="Comic Sans MS" panose="030F0702030302020204" pitchFamily="66" charset="0"/>
                    </a:rPr>
                    <a:t>Ratio of widths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b="0" i="0" smtClean="0">
                              <a:latin typeface="Cambria Math" panose="02040503050406030204" pitchFamily="18" charset="0"/>
                              <a:cs typeface="Arial" panose="020B0604020202020204" pitchFamily="34" charset="0"/>
                            </a:rPr>
                            <m:t>4</m:t>
                          </m:r>
                        </m:den>
                      </m:f>
                    </m:oMath>
                  </a14:m>
                  <a:r>
                    <a:rPr lang="en-US" sz="2400" dirty="0" smtClean="0">
                      <a:latin typeface="Comic Sans MS" panose="030F0702030302020204" pitchFamily="66"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den>
                      </m:f>
                    </m:oMath>
                  </a14:m>
                  <a:endParaRPr lang="en-US" sz="2400" dirty="0" smtClean="0">
                    <a:latin typeface="Comic Sans MS" panose="030F0702030302020204" pitchFamily="66" charset="0"/>
                  </a:endParaRPr>
                </a:p>
                <a:p>
                  <a:pPr>
                    <a:spcAft>
                      <a:spcPts val="0"/>
                    </a:spcAft>
                    <a:tabLst>
                      <a:tab pos="4972050" algn="r"/>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small</m:t>
                          </m:r>
                        </m:num>
                        <m:den>
                          <m:r>
                            <m:rPr>
                              <m:sty m:val="p"/>
                            </m:rPr>
                            <a:rPr lang="en-US" sz="2400" b="0" i="0" smtClean="0">
                              <a:latin typeface="Cambria Math" panose="02040503050406030204" pitchFamily="18" charset="0"/>
                              <a:cs typeface="Arial" panose="020B0604020202020204" pitchFamily="34" charset="0"/>
                            </a:rPr>
                            <m:t>large</m:t>
                          </m:r>
                        </m:den>
                      </m:f>
                    </m:oMath>
                  </a14:m>
                  <a:r>
                    <a:rPr lang="en-US" sz="2400" dirty="0" smtClean="0">
                      <a:latin typeface="Comic Sans MS" panose="030F0702030302020204" pitchFamily="66"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Comic Sans MS" panose="030F0702030302020204" pitchFamily="66"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x</m:t>
                          </m:r>
                        </m:num>
                        <m:den>
                          <m:r>
                            <a:rPr lang="en-US" sz="2400">
                              <a:latin typeface="Cambria Math" panose="02040503050406030204" pitchFamily="18" charset="0"/>
                              <a:cs typeface="Arial" panose="020B0604020202020204" pitchFamily="34" charset="0"/>
                            </a:rPr>
                            <m:t>5</m:t>
                          </m:r>
                        </m:den>
                      </m:f>
                    </m:oMath>
                  </a14:m>
                  <a:endParaRPr lang="en-US" sz="2400" dirty="0" smtClean="0">
                    <a:latin typeface="Comic Sans MS" panose="030F0702030302020204" pitchFamily="66" charset="0"/>
                  </a:endParaRPr>
                </a:p>
                <a:p>
                  <a:pPr>
                    <a:spcAft>
                      <a:spcPts val="0"/>
                    </a:spcAft>
                    <a:tabLst>
                      <a:tab pos="4972050" algn="r"/>
                    </a:tabLst>
                  </a:pPr>
                  <a:r>
                    <a:rPr lang="en-US" sz="2400" dirty="0" smtClean="0">
                      <a:latin typeface="Comic Sans MS" panose="030F0702030302020204" pitchFamily="66" charset="0"/>
                    </a:rPr>
                    <a:t>2</a:t>
                  </a:r>
                  <a:r>
                    <a:rPr lang="en-US" sz="2400" i="1" dirty="0" smtClean="0">
                      <a:latin typeface="Comic Sans MS" panose="030F0702030302020204" pitchFamily="66" charset="0"/>
                    </a:rPr>
                    <a:t>x</a:t>
                  </a:r>
                  <a:r>
                    <a:rPr lang="en-US" sz="2400" dirty="0" smtClean="0">
                      <a:latin typeface="Comic Sans MS" panose="030F0702030302020204" pitchFamily="66" charset="0"/>
                    </a:rPr>
                    <a:t> – 5</a:t>
                  </a:r>
                </a:p>
                <a:p>
                  <a:pPr>
                    <a:spcAft>
                      <a:spcPts val="0"/>
                    </a:spcAft>
                    <a:tabLst>
                      <a:tab pos="4972050" algn="r"/>
                    </a:tabLst>
                  </a:pPr>
                  <a:r>
                    <a:rPr lang="en-US" sz="2400" dirty="0" smtClean="0">
                      <a:latin typeface="Comic Sans MS" panose="030F0702030302020204" pitchFamily="66" charset="0"/>
                    </a:rPr>
                    <a:t>x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5</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Comic Sans MS" panose="030F0702030302020204" pitchFamily="66" charset="0"/>
                    </a:rPr>
                    <a:t> = 2.25cm</a:t>
                  </a:r>
                  <a:endParaRPr lang="en-US" sz="2400" dirty="0">
                    <a:latin typeface="Comic Sans MS" panose="030F0702030302020204" pitchFamily="66"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58865" y="1618055"/>
                  <a:ext cx="5146090" cy="4808560"/>
                </a:xfrm>
                <a:prstGeom prst="rect">
                  <a:avLst/>
                </a:prstGeom>
                <a:blipFill rotWithShape="0">
                  <a:blip r:embed="rId4"/>
                  <a:stretch>
                    <a:fillRect l="-1145" t="-887" b="-38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flipH="1">
                <a:off x="4644007" y="4390190"/>
                <a:ext cx="4136399" cy="98302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Write the ratio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a:solidFill>
                              <a:schemeClr val="tx1"/>
                            </a:solidFill>
                            <a:latin typeface="Cambria Math" panose="02040503050406030204" pitchFamily="18" charset="0"/>
                            <a:cs typeface="Arial" panose="020B0604020202020204" pitchFamily="34" charset="0"/>
                          </a:rPr>
                          <m:t>4</m:t>
                        </m:r>
                      </m:num>
                      <m:den>
                        <m:r>
                          <a:rPr lang="en-US" sz="2400">
                            <a:solidFill>
                              <a:schemeClr val="tx1"/>
                            </a:solidFill>
                            <a:latin typeface="Cambria Math" panose="02040503050406030204" pitchFamily="18" charset="0"/>
                            <a:cs typeface="Arial" panose="020B0604020202020204" pitchFamily="34" charset="0"/>
                          </a:rPr>
                          <m:t>7</m:t>
                        </m:r>
                      </m:den>
                    </m:f>
                  </m:oMath>
                </a14:m>
                <a:r>
                  <a:rPr lang="en-US" sz="2400" dirty="0" smtClean="0">
                    <a:solidFill>
                      <a:schemeClr val="tx1"/>
                    </a:solidFill>
                    <a:latin typeface="Arial" panose="020B0604020202020204" pitchFamily="34" charset="0"/>
                    <a:cs typeface="Arial" panose="020B0604020202020204" pitchFamily="34" charset="0"/>
                  </a:rPr>
                  <a:t> for the lengths and the widths. </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4644007" y="4390190"/>
                <a:ext cx="4136399" cy="983026"/>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Rectangle 16"/>
          <p:cNvSpPr/>
          <p:nvPr/>
        </p:nvSpPr>
        <p:spPr>
          <a:xfrm flipH="1">
            <a:off x="4644007" y="5487615"/>
            <a:ext cx="413639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Write an equation to solve </a:t>
            </a:r>
            <a:r>
              <a:rPr lang="en-US" sz="2400" i="1" dirty="0" smtClean="0">
                <a:solidFill>
                  <a:schemeClr val="tx1"/>
                </a:solidFill>
                <a:latin typeface="Arial" panose="020B0604020202020204" pitchFamily="34" charset="0"/>
                <a:cs typeface="Arial" panose="020B0604020202020204" pitchFamily="34" charset="0"/>
              </a:rPr>
              <a:t>x.</a:t>
            </a:r>
            <a:endParaRPr lang="en-US" sz="2400" i="1"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a:stCxn id="13" idx="3"/>
          </p:cNvCxnSpPr>
          <p:nvPr/>
        </p:nvCxnSpPr>
        <p:spPr>
          <a:xfrm flipH="1" flipV="1">
            <a:off x="3491880" y="4653136"/>
            <a:ext cx="1152127" cy="2285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3"/>
          </p:cNvCxnSpPr>
          <p:nvPr/>
        </p:nvCxnSpPr>
        <p:spPr>
          <a:xfrm flipH="1">
            <a:off x="1403648" y="5718448"/>
            <a:ext cx="3240359" cy="14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42703" y="1893444"/>
            <a:ext cx="5377769" cy="1702961"/>
          </a:xfrm>
          <a:prstGeom prst="rect">
            <a:avLst/>
          </a:prstGeom>
        </p:spPr>
      </p:pic>
      <p:cxnSp>
        <p:nvCxnSpPr>
          <p:cNvPr id="33" name="Straight Arrow Connector 32"/>
          <p:cNvCxnSpPr>
            <a:stCxn id="13" idx="3"/>
          </p:cNvCxnSpPr>
          <p:nvPr/>
        </p:nvCxnSpPr>
        <p:spPr>
          <a:xfrm flipH="1" flipV="1">
            <a:off x="3059833" y="4221089"/>
            <a:ext cx="1584174" cy="6606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30541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sp>
        <p:nvSpPr>
          <p:cNvPr id="3" name="Rectangle 2"/>
          <p:cNvSpPr/>
          <p:nvPr/>
        </p:nvSpPr>
        <p:spPr>
          <a:xfrm>
            <a:off x="251519" y="1196752"/>
            <a:ext cx="5256585" cy="5386090"/>
          </a:xfrm>
          <a:prstGeom prst="rect">
            <a:avLst/>
          </a:prstGeom>
        </p:spPr>
        <p:txBody>
          <a:bodyPr wrap="square">
            <a:spAutoFit/>
          </a:bodyPr>
          <a:lstStyle/>
          <a:p>
            <a:pPr marL="514350" indent="-514350">
              <a:buClr>
                <a:srgbClr val="C00000"/>
              </a:buClr>
              <a:buFont typeface="+mj-lt"/>
              <a:buAutoNum type="arabicPeriod" startAt="8"/>
              <a:tabLst>
                <a:tab pos="857250" algn="l"/>
                <a:tab pos="2743200" algn="l"/>
              </a:tabLst>
            </a:pPr>
            <a:r>
              <a:rPr lang="en-US" sz="2150" dirty="0">
                <a:latin typeface="Arial" panose="020B0604020202020204" pitchFamily="34" charset="0"/>
                <a:cs typeface="Arial" panose="020B0604020202020204" pitchFamily="34" charset="0"/>
              </a:rPr>
              <a:t>These two rectangles are </a:t>
            </a:r>
            <a:r>
              <a:rPr lang="en-US" sz="2150" dirty="0" smtClean="0">
                <a:latin typeface="Arial" panose="020B0604020202020204" pitchFamily="34" charset="0"/>
                <a:cs typeface="Arial" panose="020B0604020202020204" pitchFamily="34" charset="0"/>
              </a:rPr>
              <a:t>similar. Find </a:t>
            </a:r>
            <a:r>
              <a:rPr lang="en-US" sz="2150" dirty="0">
                <a:latin typeface="Arial" panose="020B0604020202020204" pitchFamily="34" charset="0"/>
                <a:cs typeface="Arial" panose="020B0604020202020204" pitchFamily="34" charset="0"/>
              </a:rPr>
              <a:t>the missing side length </a:t>
            </a:r>
            <a:r>
              <a:rPr lang="en-US" sz="2150" i="1" dirty="0">
                <a:latin typeface="Arial" panose="020B0604020202020204" pitchFamily="34" charset="0"/>
                <a:cs typeface="Arial" panose="020B0604020202020204" pitchFamily="34" charset="0"/>
              </a:rPr>
              <a:t>L</a:t>
            </a:r>
            <a:r>
              <a:rPr lang="en-US" sz="2150" dirty="0">
                <a:latin typeface="Arial" panose="020B0604020202020204" pitchFamily="34" charset="0"/>
                <a:cs typeface="Arial" panose="020B0604020202020204" pitchFamily="34" charset="0"/>
              </a:rPr>
              <a:t> in the larger rectangle</a:t>
            </a:r>
            <a:r>
              <a:rPr lang="en-US" sz="2150" dirty="0" smtClean="0">
                <a:latin typeface="Arial" panose="020B0604020202020204" pitchFamily="34" charset="0"/>
                <a:cs typeface="Arial" panose="020B0604020202020204" pitchFamily="34" charset="0"/>
              </a:rPr>
              <a:t>.</a:t>
            </a:r>
            <a:br>
              <a:rPr lang="en-US" sz="2150" dirty="0" smtClean="0">
                <a:latin typeface="Arial" panose="020B0604020202020204" pitchFamily="34" charset="0"/>
                <a:cs typeface="Arial" panose="020B0604020202020204" pitchFamily="34" charset="0"/>
              </a:rPr>
            </a:br>
            <a:r>
              <a:rPr lang="en-US" sz="2150" dirty="0" smtClean="0">
                <a:latin typeface="Arial" panose="020B0604020202020204" pitchFamily="34" charset="0"/>
                <a:cs typeface="Arial" panose="020B0604020202020204" pitchFamily="34" charset="0"/>
              </a:rPr>
              <a:t/>
            </a:r>
            <a:br>
              <a:rPr lang="en-US" sz="2150" dirty="0" smtClean="0">
                <a:latin typeface="Arial" panose="020B0604020202020204" pitchFamily="34" charset="0"/>
                <a:cs typeface="Arial" panose="020B0604020202020204" pitchFamily="34" charset="0"/>
              </a:rPr>
            </a:br>
            <a:r>
              <a:rPr lang="en-US" sz="2150" dirty="0" smtClean="0">
                <a:latin typeface="Arial" panose="020B0604020202020204" pitchFamily="34" charset="0"/>
                <a:cs typeface="Arial" panose="020B0604020202020204" pitchFamily="34" charset="0"/>
              </a:rPr>
              <a:t/>
            </a:r>
            <a:br>
              <a:rPr lang="en-US" sz="2150" dirty="0" smtClean="0">
                <a:latin typeface="Arial" panose="020B0604020202020204" pitchFamily="34" charset="0"/>
                <a:cs typeface="Arial" panose="020B0604020202020204" pitchFamily="34" charset="0"/>
              </a:rPr>
            </a:br>
            <a:r>
              <a:rPr lang="en-US" sz="2150" dirty="0" smtClean="0">
                <a:latin typeface="Arial" panose="020B0604020202020204" pitchFamily="34" charset="0"/>
                <a:cs typeface="Arial" panose="020B0604020202020204" pitchFamily="34" charset="0"/>
              </a:rPr>
              <a:t/>
            </a:r>
            <a:br>
              <a:rPr lang="en-US" sz="2150" dirty="0" smtClean="0">
                <a:latin typeface="Arial" panose="020B0604020202020204" pitchFamily="34" charset="0"/>
                <a:cs typeface="Arial" panose="020B0604020202020204" pitchFamily="34" charset="0"/>
              </a:rPr>
            </a:br>
            <a:endParaRPr lang="en-US" sz="215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8"/>
              <a:tabLst>
                <a:tab pos="857250" algn="l"/>
                <a:tab pos="2743200" algn="l"/>
              </a:tabLst>
            </a:pPr>
            <a:r>
              <a:rPr lang="en-US" sz="2150" b="1" dirty="0">
                <a:solidFill>
                  <a:srgbClr val="C00000"/>
                </a:solidFill>
                <a:latin typeface="Arial" panose="020B0604020202020204" pitchFamily="34" charset="0"/>
                <a:cs typeface="Arial" panose="020B0604020202020204" pitchFamily="34" charset="0"/>
              </a:rPr>
              <a:t>Problem-solving / Real </a:t>
            </a:r>
            <a:r>
              <a:rPr lang="en-US" sz="2150" dirty="0">
                <a:latin typeface="Arial" panose="020B0604020202020204" pitchFamily="34" charset="0"/>
                <a:cs typeface="Arial" panose="020B0604020202020204" pitchFamily="34" charset="0"/>
              </a:rPr>
              <a:t>An aerial photograph shows a campsite with an outdoor swimming </a:t>
            </a:r>
            <a:r>
              <a:rPr lang="en-US" sz="2150" dirty="0" smtClean="0">
                <a:latin typeface="Arial" panose="020B0604020202020204" pitchFamily="34" charset="0"/>
                <a:cs typeface="Arial" panose="020B0604020202020204" pitchFamily="34" charset="0"/>
              </a:rPr>
              <a:t>pool.</a:t>
            </a:r>
            <a:br>
              <a:rPr lang="en-US" sz="2150" dirty="0" smtClean="0">
                <a:latin typeface="Arial" panose="020B0604020202020204" pitchFamily="34" charset="0"/>
                <a:cs typeface="Arial" panose="020B0604020202020204" pitchFamily="34" charset="0"/>
              </a:rPr>
            </a:br>
            <a:r>
              <a:rPr lang="en-US" sz="2150" dirty="0" smtClean="0">
                <a:latin typeface="Arial" panose="020B0604020202020204" pitchFamily="34" charset="0"/>
                <a:cs typeface="Arial" panose="020B0604020202020204" pitchFamily="34" charset="0"/>
              </a:rPr>
              <a:t>In </a:t>
            </a:r>
            <a:r>
              <a:rPr lang="en-US" sz="2150" dirty="0">
                <a:latin typeface="Arial" panose="020B0604020202020204" pitchFamily="34" charset="0"/>
                <a:cs typeface="Arial" panose="020B0604020202020204" pitchFamily="34" charset="0"/>
              </a:rPr>
              <a:t>the photograph, the pool measures 5cm by </a:t>
            </a:r>
            <a:r>
              <a:rPr lang="en-US" sz="2150" dirty="0" smtClean="0">
                <a:latin typeface="Arial" panose="020B0604020202020204" pitchFamily="34" charset="0"/>
                <a:cs typeface="Arial" panose="020B0604020202020204" pitchFamily="34" charset="0"/>
              </a:rPr>
              <a:t>2cm. The </a:t>
            </a:r>
            <a:r>
              <a:rPr lang="en-US" sz="2150" dirty="0">
                <a:latin typeface="Arial" panose="020B0604020202020204" pitchFamily="34" charset="0"/>
                <a:cs typeface="Arial" panose="020B0604020202020204" pitchFamily="34" charset="0"/>
              </a:rPr>
              <a:t>real pool is 25 m long. How wide is the pool?</a:t>
            </a:r>
          </a:p>
          <a:p>
            <a:pPr>
              <a:buClr>
                <a:srgbClr val="C00000"/>
              </a:buClr>
              <a:tabLst>
                <a:tab pos="857250" algn="l"/>
                <a:tab pos="2743200" algn="l"/>
              </a:tabLst>
            </a:pPr>
            <a:r>
              <a:rPr lang="en-US" sz="2150" b="1" dirty="0">
                <a:solidFill>
                  <a:srgbClr val="C00000"/>
                </a:solidFill>
                <a:latin typeface="Arial" panose="020B0604020202020204" pitchFamily="34" charset="0"/>
                <a:cs typeface="Arial" panose="020B0604020202020204" pitchFamily="34" charset="0"/>
              </a:rPr>
              <a:t>Discussion </a:t>
            </a:r>
            <a:r>
              <a:rPr lang="en-US" sz="2150" dirty="0">
                <a:latin typeface="Arial" panose="020B0604020202020204" pitchFamily="34" charset="0"/>
                <a:cs typeface="Arial" panose="020B0604020202020204" pitchFamily="34" charset="0"/>
              </a:rPr>
              <a:t>How did you write your </a:t>
            </a:r>
            <a:r>
              <a:rPr lang="en-US" sz="2150" dirty="0" smtClean="0">
                <a:latin typeface="Arial" panose="020B0604020202020204" pitchFamily="34" charset="0"/>
                <a:cs typeface="Arial" panose="020B0604020202020204" pitchFamily="34" charset="0"/>
              </a:rPr>
              <a:t>ratio? Does </a:t>
            </a:r>
            <a:r>
              <a:rPr lang="en-US" sz="2150" dirty="0">
                <a:latin typeface="Arial" panose="020B0604020202020204" pitchFamily="34" charset="0"/>
                <a:cs typeface="Arial" panose="020B0604020202020204" pitchFamily="34" charset="0"/>
              </a:rPr>
              <a:t>it matter which value is the numerator?</a:t>
            </a:r>
            <a:endParaRPr lang="pl-PL" sz="215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4708" y="2276872"/>
            <a:ext cx="5170206" cy="115212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213426316"/>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19" y="1196752"/>
                <a:ext cx="5256585" cy="5691045"/>
              </a:xfrm>
              <a:prstGeom prst="rect">
                <a:avLst/>
              </a:prstGeom>
            </p:spPr>
            <p:txBody>
              <a:bodyPr wrap="square">
                <a:spAutoFit/>
              </a:bodyPr>
              <a:lstStyle/>
              <a:p>
                <a:pPr marL="514350" indent="-514350">
                  <a:buClr>
                    <a:srgbClr val="C00000"/>
                  </a:buClr>
                  <a:buFont typeface="+mj-lt"/>
                  <a:buAutoNum type="arabicPeriod" startAt="11"/>
                  <a:tabLst>
                    <a:tab pos="857250" algn="l"/>
                    <a:tab pos="2743200"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Show </a:t>
                </a:r>
                <a:r>
                  <a:rPr lang="en-US" sz="2400" dirty="0">
                    <a:latin typeface="Arial" panose="020B0604020202020204" pitchFamily="34" charset="0"/>
                    <a:cs typeface="Arial" panose="020B0604020202020204" pitchFamily="34" charset="0"/>
                  </a:rPr>
                  <a:t>that triangles A and B </a:t>
                </a:r>
                <a:r>
                  <a:rPr lang="en-US" sz="2400" dirty="0" smtClean="0">
                    <a:latin typeface="Arial" panose="020B0604020202020204" pitchFamily="34" charset="0"/>
                    <a:cs typeface="Arial" panose="020B0604020202020204" pitchFamily="34" charset="0"/>
                  </a:rPr>
                  <a:t>	are similar.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10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startAt="2"/>
                  <a:tabLst>
                    <a:tab pos="2743200" algn="l"/>
                  </a:tabLst>
                </a:pPr>
                <a:r>
                  <a:rPr lang="en-US" sz="2400" dirty="0" smtClean="0">
                    <a:latin typeface="Arial" panose="020B0604020202020204" pitchFamily="34" charset="0"/>
                    <a:cs typeface="Arial" panose="020B0604020202020204" pitchFamily="34" charset="0"/>
                  </a:rPr>
                  <a:t>Work out length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in triangle </a:t>
                </a:r>
                <a:r>
                  <a:rPr lang="en-US" sz="2400" i="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p>
              <a:p>
                <a:pPr marL="857250" lvl="1" indent="-400050">
                  <a:buClr>
                    <a:srgbClr val="C00000"/>
                  </a:buClr>
                  <a:buFont typeface="+mj-lt"/>
                  <a:buAutoNum type="alphaLcPeriod" startAt="2"/>
                  <a:tabLst>
                    <a:tab pos="2743200" algn="l"/>
                  </a:tabLst>
                </a:pPr>
                <a:r>
                  <a:rPr lang="en-US" sz="2400" dirty="0" smtClean="0">
                    <a:latin typeface="Arial" panose="020B0604020202020204" pitchFamily="34" charset="0"/>
                    <a:cs typeface="Arial" panose="020B0604020202020204" pitchFamily="34" charset="0"/>
                  </a:rPr>
                  <a:t>Show </a:t>
                </a:r>
                <a:r>
                  <a:rPr lang="en-US" sz="2400" dirty="0">
                    <a:latin typeface="Arial" panose="020B0604020202020204" pitchFamily="34" charset="0"/>
                    <a:cs typeface="Arial" panose="020B0604020202020204" pitchFamily="34" charset="0"/>
                  </a:rPr>
                  <a:t>that triangle </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similar to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Explain.</a:t>
                </a:r>
              </a:p>
              <a:p>
                <a:pPr marL="857250" lvl="1" indent="-400050">
                  <a:buClr>
                    <a:srgbClr val="C00000"/>
                  </a:buClr>
                  <a:buFont typeface="+mj-lt"/>
                  <a:buAutoNum type="alphaLcPeriod" startAt="2"/>
                  <a:tabLst>
                    <a:tab pos="27432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down the value of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opposite</m:t>
                        </m:r>
                      </m:num>
                      <m:den>
                        <m:r>
                          <m:rPr>
                            <m:sty m:val="p"/>
                          </m:rPr>
                          <a:rPr lang="en-US" sz="2400" b="0" i="0" smtClean="0">
                            <a:latin typeface="Cambria Math" panose="02040503050406030204" pitchFamily="18" charset="0"/>
                            <a:cs typeface="Arial" panose="020B0604020202020204" pitchFamily="34" charset="0"/>
                          </a:rPr>
                          <m:t>hypotenuse</m:t>
                        </m:r>
                      </m:den>
                    </m:f>
                  </m:oMath>
                </a14:m>
                <a:r>
                  <a:rPr lang="en-US" sz="2400" dirty="0" smtClean="0">
                    <a:latin typeface="Arial" panose="020B0604020202020204" pitchFamily="34" charset="0"/>
                    <a:cs typeface="Arial" panose="020B0604020202020204" pitchFamily="34" charset="0"/>
                  </a:rPr>
                  <a:t> for </a:t>
                </a:r>
                <a:r>
                  <a:rPr lang="en-US" sz="2400" dirty="0">
                    <a:latin typeface="Arial" panose="020B0604020202020204" pitchFamily="34" charset="0"/>
                    <a:cs typeface="Arial" panose="020B0604020202020204" pitchFamily="34" charset="0"/>
                  </a:rPr>
                  <a:t>these triangles.</a:t>
                </a:r>
              </a:p>
              <a:p>
                <a:pPr marL="857250" lvl="1" indent="-400050">
                  <a:buClr>
                    <a:srgbClr val="C00000"/>
                  </a:buClr>
                  <a:buFont typeface="+mj-lt"/>
                  <a:buAutoNum type="alphaLcPeriod" startAt="2"/>
                  <a:tabLst>
                    <a:tab pos="2743200" algn="l"/>
                  </a:tabLst>
                </a:pP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is another name for the ratio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opposite</m:t>
                        </m:r>
                      </m:num>
                      <m:den>
                        <m:r>
                          <m:rPr>
                            <m:sty m:val="p"/>
                          </m:rPr>
                          <a:rPr lang="en-US" sz="2400">
                            <a:latin typeface="Cambria Math" panose="02040503050406030204" pitchFamily="18" charset="0"/>
                            <a:cs typeface="Arial" panose="020B0604020202020204" pitchFamily="34" charset="0"/>
                          </a:rPr>
                          <m:t>hypotenuse</m:t>
                        </m:r>
                      </m:den>
                    </m:f>
                  </m:oMath>
                </a14:m>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19" y="1196752"/>
                <a:ext cx="5256585" cy="5691045"/>
              </a:xfrm>
              <a:prstGeom prst="rect">
                <a:avLst/>
              </a:prstGeom>
              <a:blipFill rotWithShape="0">
                <a:blip r:embed="rId4"/>
                <a:stretch>
                  <a:fillRect l="-1506" t="-749" r="-2086"/>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520" y="2060848"/>
            <a:ext cx="5245228" cy="1465012"/>
          </a:xfrm>
          <a:prstGeom prst="rect">
            <a:avLst/>
          </a:prstGeom>
        </p:spPr>
      </p:pic>
    </p:spTree>
    <p:extLst>
      <p:ext uri="{BB962C8B-B14F-4D97-AF65-F5344CB8AC3E}">
        <p14:creationId xmlns:p14="http://schemas.microsoft.com/office/powerpoint/2010/main" val="250447316"/>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sp>
        <p:nvSpPr>
          <p:cNvPr id="3" name="Rectangle 2"/>
          <p:cNvSpPr/>
          <p:nvPr/>
        </p:nvSpPr>
        <p:spPr>
          <a:xfrm>
            <a:off x="251519" y="1196752"/>
            <a:ext cx="5040561" cy="5632311"/>
          </a:xfrm>
          <a:prstGeom prst="rect">
            <a:avLst/>
          </a:prstGeom>
        </p:spPr>
        <p:txBody>
          <a:bodyPr wrap="square">
            <a:spAutoFit/>
          </a:bodyPr>
          <a:lstStyle/>
          <a:p>
            <a:pPr marL="514350" indent="-514350">
              <a:buClr>
                <a:srgbClr val="C00000"/>
              </a:buClr>
              <a:buFont typeface="+mj-lt"/>
              <a:buAutoNum type="arabicPeriod" startAt="12"/>
              <a:tabLst>
                <a:tab pos="857250" algn="l"/>
                <a:tab pos="2743200" algn="l"/>
              </a:tabLst>
            </a:pPr>
            <a:r>
              <a:rPr lang="en-US" sz="2350" b="1" dirty="0">
                <a:solidFill>
                  <a:srgbClr val="C00000"/>
                </a:solidFill>
                <a:latin typeface="Arial" panose="020B0604020202020204" pitchFamily="34" charset="0"/>
                <a:cs typeface="Arial" panose="020B0604020202020204" pitchFamily="34" charset="0"/>
              </a:rPr>
              <a:t>Problem-solving / Real </a:t>
            </a:r>
            <a:r>
              <a:rPr lang="en-US" sz="2350" dirty="0">
                <a:latin typeface="Arial" panose="020B0604020202020204" pitchFamily="34" charset="0"/>
                <a:cs typeface="Arial" panose="020B0604020202020204" pitchFamily="34" charset="0"/>
              </a:rPr>
              <a:t>A small can of soup has a </a:t>
            </a:r>
            <a:r>
              <a:rPr lang="en-US" sz="2350" dirty="0" smtClean="0">
                <a:latin typeface="Arial" panose="020B0604020202020204" pitchFamily="34" charset="0"/>
                <a:cs typeface="Arial" panose="020B0604020202020204" pitchFamily="34" charset="0"/>
              </a:rPr>
              <a:t>height </a:t>
            </a:r>
            <a:r>
              <a:rPr lang="en-US" sz="2350" dirty="0">
                <a:latin typeface="Arial" panose="020B0604020202020204" pitchFamily="34" charset="0"/>
                <a:cs typeface="Arial" panose="020B0604020202020204" pitchFamily="34" charset="0"/>
              </a:rPr>
              <a:t>of 10.5 cm and a diameter of </a:t>
            </a:r>
            <a:r>
              <a:rPr lang="en-US" sz="2350" dirty="0" smtClean="0">
                <a:latin typeface="Arial" panose="020B0604020202020204" pitchFamily="34" charset="0"/>
                <a:cs typeface="Arial" panose="020B0604020202020204" pitchFamily="34" charset="0"/>
              </a:rPr>
              <a:t>6cm.</a:t>
            </a:r>
            <a:br>
              <a:rPr lang="en-US" sz="2350" dirty="0" smtClean="0">
                <a:latin typeface="Arial" panose="020B0604020202020204" pitchFamily="34" charset="0"/>
                <a:cs typeface="Arial" panose="020B0604020202020204" pitchFamily="34" charset="0"/>
              </a:rPr>
            </a:br>
            <a:r>
              <a:rPr lang="en-US" sz="2350" dirty="0" smtClean="0">
                <a:latin typeface="Arial" panose="020B0604020202020204" pitchFamily="34" charset="0"/>
                <a:cs typeface="Arial" panose="020B0604020202020204" pitchFamily="34" charset="0"/>
              </a:rPr>
              <a:t>A </a:t>
            </a:r>
            <a:r>
              <a:rPr lang="en-US" sz="2350" dirty="0">
                <a:latin typeface="Arial" panose="020B0604020202020204" pitchFamily="34" charset="0"/>
                <a:cs typeface="Arial" panose="020B0604020202020204" pitchFamily="34" charset="0"/>
              </a:rPr>
              <a:t>large can of soup is similar to the small can. It has a diameter of 8cm. Find the height of the large can of soup</a:t>
            </a:r>
            <a:r>
              <a:rPr lang="en-US" sz="2350" dirty="0" smtClean="0">
                <a:latin typeface="Arial" panose="020B0604020202020204" pitchFamily="34" charset="0"/>
                <a:cs typeface="Arial" panose="020B0604020202020204" pitchFamily="34" charset="0"/>
              </a:rPr>
              <a:t>.</a:t>
            </a:r>
            <a:endParaRPr lang="en-US" sz="2350" dirty="0">
              <a:latin typeface="Arial" panose="020B0604020202020204" pitchFamily="34" charset="0"/>
              <a:cs typeface="Arial" panose="020B0604020202020204" pitchFamily="34" charset="0"/>
            </a:endParaRPr>
          </a:p>
          <a:p>
            <a:pPr marL="514350" indent="-514350">
              <a:buClr>
                <a:srgbClr val="C00000"/>
              </a:buClr>
              <a:buFont typeface="+mj-lt"/>
              <a:buAutoNum type="arabicPeriod" startAt="12"/>
              <a:tabLst>
                <a:tab pos="857250" algn="l"/>
                <a:tab pos="2743200" algn="l"/>
              </a:tabLst>
            </a:pPr>
            <a:r>
              <a:rPr lang="en-US" sz="2350" b="1" dirty="0" smtClean="0">
                <a:solidFill>
                  <a:srgbClr val="C00000"/>
                </a:solidFill>
                <a:latin typeface="Arial" panose="020B0604020202020204" pitchFamily="34" charset="0"/>
                <a:cs typeface="Arial" panose="020B0604020202020204" pitchFamily="34" charset="0"/>
              </a:rPr>
              <a:t>Problem-solving </a:t>
            </a:r>
            <a:r>
              <a:rPr lang="en-US" sz="2350" b="1" dirty="0">
                <a:solidFill>
                  <a:srgbClr val="C00000"/>
                </a:solidFill>
                <a:latin typeface="Arial" panose="020B0604020202020204" pitchFamily="34" charset="0"/>
                <a:cs typeface="Arial" panose="020B0604020202020204" pitchFamily="34" charset="0"/>
              </a:rPr>
              <a:t>/ Real </a:t>
            </a:r>
            <a:r>
              <a:rPr lang="en-US" sz="2350" dirty="0">
                <a:latin typeface="Arial" panose="020B0604020202020204" pitchFamily="34" charset="0"/>
                <a:cs typeface="Arial" panose="020B0604020202020204" pitchFamily="34" charset="0"/>
              </a:rPr>
              <a:t>The diagram shows one symmetrical panel in a tent. The sizes of the actual tent panel are shown on diagram B. The sizes of the plan are shown in diagram A</a:t>
            </a:r>
            <a:r>
              <a:rPr lang="en-US" sz="2350" dirty="0" smtClean="0">
                <a:latin typeface="Arial" panose="020B0604020202020204" pitchFamily="34" charset="0"/>
                <a:cs typeface="Arial" panose="020B0604020202020204" pitchFamily="34" charset="0"/>
              </a:rPr>
              <a:t>.</a:t>
            </a:r>
          </a:p>
          <a:p>
            <a:pPr lvl="1">
              <a:buClr>
                <a:srgbClr val="C00000"/>
              </a:buClr>
              <a:tabLst>
                <a:tab pos="857250" algn="l"/>
                <a:tab pos="2743200" algn="l"/>
              </a:tabLst>
            </a:pPr>
            <a:r>
              <a:rPr lang="en-US" sz="2350" dirty="0" smtClean="0">
                <a:latin typeface="Arial" panose="020B0604020202020204" pitchFamily="34" charset="0"/>
                <a:cs typeface="Arial" panose="020B0604020202020204" pitchFamily="34" charset="0"/>
              </a:rPr>
              <a:t>Work out the value of:</a:t>
            </a:r>
          </a:p>
          <a:p>
            <a:pPr marL="914400" lvl="1" indent="-457200">
              <a:buClr>
                <a:srgbClr val="C00000"/>
              </a:buClr>
              <a:buFont typeface="+mj-lt"/>
              <a:buAutoNum type="alphaLcPeriod"/>
              <a:tabLst>
                <a:tab pos="857250" algn="l"/>
                <a:tab pos="2743200" algn="l"/>
              </a:tabLst>
            </a:pPr>
            <a:r>
              <a:rPr lang="en-US" sz="2350" i="1" dirty="0" smtClean="0">
                <a:latin typeface="Arial" panose="020B0604020202020204" pitchFamily="34" charset="0"/>
                <a:cs typeface="Arial" panose="020B0604020202020204" pitchFamily="34" charset="0"/>
              </a:rPr>
              <a:t>x</a:t>
            </a:r>
            <a:r>
              <a:rPr lang="en-US" sz="2350" dirty="0" smtClean="0">
                <a:latin typeface="Arial" panose="020B0604020202020204" pitchFamily="34" charset="0"/>
                <a:cs typeface="Arial" panose="020B0604020202020204" pitchFamily="34" charset="0"/>
              </a:rPr>
              <a:t>	</a:t>
            </a:r>
            <a:r>
              <a:rPr lang="en-US" sz="2350" dirty="0" smtClean="0">
                <a:solidFill>
                  <a:srgbClr val="C00000"/>
                </a:solidFill>
                <a:latin typeface="Arial" panose="020B0604020202020204" pitchFamily="34" charset="0"/>
                <a:cs typeface="Arial" panose="020B0604020202020204" pitchFamily="34" charset="0"/>
              </a:rPr>
              <a:t>b.</a:t>
            </a:r>
            <a:r>
              <a:rPr lang="en-US" sz="2350" dirty="0" smtClean="0">
                <a:latin typeface="Arial" panose="020B0604020202020204" pitchFamily="34" charset="0"/>
                <a:cs typeface="Arial" panose="020B0604020202020204" pitchFamily="34" charset="0"/>
              </a:rPr>
              <a:t> </a:t>
            </a:r>
            <a:r>
              <a:rPr lang="en-US" sz="2350" i="1" dirty="0" smtClean="0">
                <a:latin typeface="Arial" panose="020B0604020202020204" pitchFamily="34" charset="0"/>
                <a:cs typeface="Arial" panose="020B0604020202020204" pitchFamily="34" charset="0"/>
              </a:rPr>
              <a:t>y</a:t>
            </a:r>
            <a:endParaRPr lang="pl-PL" sz="2350"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7349" y="4600497"/>
            <a:ext cx="3363123" cy="1996855"/>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2160" y="2827561"/>
            <a:ext cx="2825400" cy="168155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4408" y="1196752"/>
            <a:ext cx="618220" cy="618220"/>
          </a:xfrm>
          <a:prstGeom prst="rect">
            <a:avLst/>
          </a:prstGeom>
        </p:spPr>
      </p:pic>
      <p:sp>
        <p:nvSpPr>
          <p:cNvPr id="11" name="Rectangle 10"/>
          <p:cNvSpPr/>
          <p:nvPr/>
        </p:nvSpPr>
        <p:spPr>
          <a:xfrm flipH="1">
            <a:off x="5334237" y="1844561"/>
            <a:ext cx="3528391" cy="41549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Q12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Sketch the cans</a:t>
            </a:r>
            <a:endParaRPr lang="en-US" sz="2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400686"/>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sp>
        <p:nvSpPr>
          <p:cNvPr id="3" name="Rectangle 2"/>
          <p:cNvSpPr/>
          <p:nvPr/>
        </p:nvSpPr>
        <p:spPr>
          <a:xfrm>
            <a:off x="251520" y="1196752"/>
            <a:ext cx="5256584" cy="815608"/>
          </a:xfrm>
          <a:prstGeom prst="rect">
            <a:avLst/>
          </a:prstGeom>
        </p:spPr>
        <p:txBody>
          <a:bodyPr wrap="square">
            <a:spAutoFit/>
          </a:bodyPr>
          <a:lstStyle/>
          <a:p>
            <a:pPr marL="514350" indent="-514350">
              <a:buClr>
                <a:srgbClr val="C00000"/>
              </a:buClr>
              <a:buFont typeface="+mj-lt"/>
              <a:buAutoNum type="arabicPeriod" startAt="14"/>
              <a:tabLst>
                <a:tab pos="857250" algn="l"/>
                <a:tab pos="2743200" algn="l"/>
              </a:tabLst>
            </a:pPr>
            <a:r>
              <a:rPr lang="en-US" sz="2350" b="1" dirty="0" smtClean="0">
                <a:solidFill>
                  <a:srgbClr val="C00000"/>
                </a:solidFill>
                <a:latin typeface="Arial" panose="020B0604020202020204" pitchFamily="34" charset="0"/>
                <a:cs typeface="Arial" panose="020B0604020202020204" pitchFamily="34" charset="0"/>
              </a:rPr>
              <a:t>Communication </a:t>
            </a:r>
            <a:r>
              <a:rPr lang="en-US" sz="2350" dirty="0">
                <a:latin typeface="Arial" panose="020B0604020202020204" pitchFamily="34" charset="0"/>
                <a:cs typeface="Arial" panose="020B0604020202020204" pitchFamily="34" charset="0"/>
              </a:rPr>
              <a:t>Are the triangles in each pair similar? Explain.</a:t>
            </a:r>
            <a:endParaRPr lang="pl-PL" sz="2350"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408" y="1196752"/>
            <a:ext cx="618220" cy="61822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1520" y="3502858"/>
            <a:ext cx="5232890" cy="2641982"/>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519" y="2156376"/>
            <a:ext cx="5256584" cy="1215752"/>
          </a:xfrm>
          <a:prstGeom prst="rect">
            <a:avLst/>
          </a:prstGeom>
        </p:spPr>
      </p:pic>
    </p:spTree>
    <p:extLst>
      <p:ext uri="{BB962C8B-B14F-4D97-AF65-F5344CB8AC3E}">
        <p14:creationId xmlns:p14="http://schemas.microsoft.com/office/powerpoint/2010/main" val="103391307"/>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sp>
        <p:nvSpPr>
          <p:cNvPr id="3" name="Rectangle 2"/>
          <p:cNvSpPr/>
          <p:nvPr/>
        </p:nvSpPr>
        <p:spPr>
          <a:xfrm>
            <a:off x="251520" y="1196752"/>
            <a:ext cx="5256584" cy="5386090"/>
          </a:xfrm>
          <a:prstGeom prst="rect">
            <a:avLst/>
          </a:prstGeom>
        </p:spPr>
        <p:txBody>
          <a:bodyPr wrap="square">
            <a:spAutoFit/>
          </a:bodyPr>
          <a:lstStyle/>
          <a:p>
            <a:pPr marL="514350" indent="-514350">
              <a:buClr>
                <a:srgbClr val="C00000"/>
              </a:buClr>
              <a:buFont typeface="+mj-lt"/>
              <a:buAutoNum type="arabicPeriod" startAt="15"/>
              <a:tabLst>
                <a:tab pos="857250" algn="l"/>
                <a:tab pos="2743200" algn="l"/>
              </a:tabLst>
            </a:pPr>
            <a:r>
              <a:rPr lang="en-US" sz="2400" dirty="0" smtClean="0">
                <a:latin typeface="Arial" panose="020B0604020202020204" pitchFamily="34" charset="0"/>
                <a:cs typeface="Arial" panose="020B0604020202020204" pitchFamily="34" charset="0"/>
              </a:rPr>
              <a:t>Here </a:t>
            </a:r>
            <a:r>
              <a:rPr lang="en-US" sz="2400" dirty="0">
                <a:latin typeface="Arial" panose="020B0604020202020204" pitchFamily="34" charset="0"/>
                <a:cs typeface="Arial" panose="020B0604020202020204" pitchFamily="34" charset="0"/>
              </a:rPr>
              <a:t>are two regular hexagons,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they similar? Explain your answer,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all regular hexagons </a:t>
            </a:r>
            <a:r>
              <a:rPr lang="en-US" sz="2400" dirty="0" smtClean="0">
                <a:latin typeface="Arial" panose="020B0604020202020204" pitchFamily="34" charset="0"/>
                <a:cs typeface="Arial" panose="020B0604020202020204" pitchFamily="34" charset="0"/>
              </a:rPr>
              <a:t>similar?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a:buClr>
                <a:srgbClr val="C00000"/>
              </a:buClr>
              <a:tabLst>
                <a:tab pos="857250" algn="l"/>
                <a:tab pos="2743200" algn="l"/>
              </a:tabLst>
            </a:pPr>
            <a:r>
              <a:rPr lang="en-US" sz="2400" b="1" dirty="0" smtClean="0">
                <a:solidFill>
                  <a:srgbClr val="C00000"/>
                </a:solidFill>
                <a:latin typeface="Arial" panose="020B0604020202020204" pitchFamily="34" charset="0"/>
                <a:cs typeface="Arial" panose="020B0604020202020204" pitchFamily="34" charset="0"/>
              </a:rPr>
              <a:t>Discussion </a:t>
            </a:r>
            <a:r>
              <a:rPr lang="en-US" sz="2400" dirty="0">
                <a:latin typeface="Arial" panose="020B0604020202020204" pitchFamily="34" charset="0"/>
                <a:cs typeface="Arial" panose="020B0604020202020204" pitchFamily="34" charset="0"/>
              </a:rPr>
              <a:t>Are all circles similar?</a:t>
            </a:r>
            <a:endParaRPr lang="pl-PL" sz="2400"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408" y="1196752"/>
            <a:ext cx="618220" cy="618220"/>
          </a:xfrm>
          <a:prstGeom prst="rect">
            <a:avLst/>
          </a:prstGeom>
        </p:spPr>
      </p:pic>
      <p:sp>
        <p:nvSpPr>
          <p:cNvPr id="4" name="Hexagon 3"/>
          <p:cNvSpPr/>
          <p:nvPr/>
        </p:nvSpPr>
        <p:spPr>
          <a:xfrm>
            <a:off x="539552" y="3284984"/>
            <a:ext cx="2828203" cy="2296807"/>
          </a:xfrm>
          <a:prstGeom prst="hexagon">
            <a:avLst/>
          </a:prstGeom>
          <a:solidFill>
            <a:srgbClr val="FFE48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3493749" y="4197379"/>
            <a:ext cx="1710793" cy="1389348"/>
          </a:xfrm>
          <a:prstGeom prst="hexagon">
            <a:avLst/>
          </a:prstGeom>
          <a:solidFill>
            <a:srgbClr val="FFE48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68228" y="5595160"/>
            <a:ext cx="3305713" cy="461665"/>
          </a:xfrm>
          <a:prstGeom prst="rect">
            <a:avLst/>
          </a:prstGeom>
          <a:noFill/>
        </p:spPr>
        <p:txBody>
          <a:bodyPr wrap="none" rtlCol="0">
            <a:spAutoFit/>
          </a:bodyPr>
          <a:lstStyle/>
          <a:p>
            <a:r>
              <a:rPr lang="en-US" sz="2400" dirty="0" smtClean="0"/>
              <a:t>19 cm                  10cm</a:t>
            </a:r>
            <a:endParaRPr lang="en-US" sz="2400" dirty="0"/>
          </a:p>
        </p:txBody>
      </p:sp>
    </p:spTree>
    <p:extLst>
      <p:ext uri="{BB962C8B-B14F-4D97-AF65-F5344CB8AC3E}">
        <p14:creationId xmlns:p14="http://schemas.microsoft.com/office/powerpoint/2010/main" val="3164116702"/>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12.3 –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372</a:t>
            </a:r>
            <a:endParaRPr lang="en-GB" sz="1400" b="1" dirty="0">
              <a:latin typeface="Calibri" panose="020F0502020204030204" pitchFamily="34" charset="0"/>
            </a:endParaRPr>
          </a:p>
        </p:txBody>
      </p:sp>
      <p:sp>
        <p:nvSpPr>
          <p:cNvPr id="3" name="Rectangle 2"/>
          <p:cNvSpPr/>
          <p:nvPr/>
        </p:nvSpPr>
        <p:spPr>
          <a:xfrm>
            <a:off x="251520" y="1196752"/>
            <a:ext cx="5256584" cy="5493812"/>
          </a:xfrm>
          <a:prstGeom prst="rect">
            <a:avLst/>
          </a:prstGeom>
        </p:spPr>
        <p:txBody>
          <a:bodyPr wrap="square">
            <a:spAutoFit/>
          </a:bodyPr>
          <a:lstStyle/>
          <a:p>
            <a:pPr marL="514350" indent="-514350">
              <a:buClr>
                <a:srgbClr val="C00000"/>
              </a:buClr>
              <a:buFont typeface="+mj-lt"/>
              <a:buAutoNum type="arabicPeriod" startAt="16"/>
              <a:tabLst>
                <a:tab pos="857250" algn="l"/>
                <a:tab pos="2743200" algn="l"/>
              </a:tabLst>
            </a:pPr>
            <a:r>
              <a:rPr lang="en-US" sz="2700" dirty="0">
                <a:latin typeface="Arial" panose="020B0604020202020204" pitchFamily="34" charset="0"/>
                <a:cs typeface="Arial" panose="020B0604020202020204" pitchFamily="34" charset="0"/>
              </a:rPr>
              <a:t>Triangle CDE is similar to triangle </a:t>
            </a:r>
            <a:r>
              <a:rPr lang="en-US" sz="2700" dirty="0" smtClean="0"/>
              <a:t>∠</a:t>
            </a:r>
            <a:r>
              <a:rPr lang="en-US" sz="2700" dirty="0" smtClean="0">
                <a:latin typeface="Arial" panose="020B0604020202020204" pitchFamily="34" charset="0"/>
                <a:cs typeface="Arial" panose="020B0604020202020204" pitchFamily="34" charset="0"/>
              </a:rPr>
              <a:t>FGH</a:t>
            </a:r>
            <a:r>
              <a:rPr lang="en-US" sz="2700" dirty="0">
                <a:latin typeface="Arial" panose="020B0604020202020204" pitchFamily="34" charset="0"/>
                <a:cs typeface="Arial" panose="020B0604020202020204" pitchFamily="34" charset="0"/>
              </a:rPr>
              <a:t>. </a:t>
            </a:r>
            <a:r>
              <a:rPr lang="en-US" sz="2700" dirty="0" smtClean="0"/>
              <a:t>∠</a:t>
            </a:r>
            <a:r>
              <a:rPr lang="en-US" sz="2700" dirty="0" smtClean="0">
                <a:latin typeface="Arial" panose="020B0604020202020204" pitchFamily="34" charset="0"/>
                <a:cs typeface="Arial" panose="020B0604020202020204" pitchFamily="34" charset="0"/>
              </a:rPr>
              <a:t>CDE</a:t>
            </a:r>
            <a:r>
              <a:rPr lang="en-US" sz="2700" dirty="0">
                <a:latin typeface="Arial" panose="020B0604020202020204" pitchFamily="34" charset="0"/>
                <a:cs typeface="Arial" panose="020B0604020202020204" pitchFamily="34" charset="0"/>
              </a:rPr>
              <a:t>= </a:t>
            </a:r>
            <a:r>
              <a:rPr lang="en-US" sz="2700" dirty="0" smtClean="0"/>
              <a:t>∠</a:t>
            </a:r>
            <a:r>
              <a:rPr lang="en-US" sz="2700" dirty="0" smtClean="0">
                <a:latin typeface="Arial" panose="020B0604020202020204" pitchFamily="34" charset="0"/>
                <a:cs typeface="Arial" panose="020B0604020202020204" pitchFamily="34" charset="0"/>
              </a:rPr>
              <a:t>FGH</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Calculate the length of:</a:t>
            </a:r>
          </a:p>
          <a:p>
            <a:pPr marL="971550" lvl="1" indent="-514350">
              <a:buClr>
                <a:srgbClr val="C00000"/>
              </a:buClr>
              <a:buFont typeface="+mj-lt"/>
              <a:buAutoNum type="alphaLcPeriod"/>
              <a:tabLst>
                <a:tab pos="857250" algn="l"/>
                <a:tab pos="2743200" algn="l"/>
              </a:tabLst>
            </a:pPr>
            <a:r>
              <a:rPr lang="en-US" sz="2700" i="1" dirty="0" smtClean="0">
                <a:latin typeface="Arial" panose="020B0604020202020204" pitchFamily="34" charset="0"/>
                <a:cs typeface="Arial" panose="020B0604020202020204" pitchFamily="34" charset="0"/>
              </a:rPr>
              <a:t>FG	</a:t>
            </a:r>
            <a:r>
              <a:rPr lang="en-US" sz="2700" dirty="0" smtClean="0">
                <a:solidFill>
                  <a:srgbClr val="C00000"/>
                </a:solidFill>
                <a:latin typeface="Arial" panose="020B0604020202020204" pitchFamily="34" charset="0"/>
                <a:cs typeface="Arial" panose="020B0604020202020204" pitchFamily="34" charset="0"/>
              </a:rPr>
              <a:t>b.</a:t>
            </a:r>
            <a:r>
              <a:rPr lang="en-US" sz="2700" i="1" dirty="0" smtClean="0">
                <a:latin typeface="Arial" panose="020B0604020202020204" pitchFamily="34" charset="0"/>
                <a:cs typeface="Arial" panose="020B0604020202020204" pitchFamily="34" charset="0"/>
              </a:rPr>
              <a:t> FH</a:t>
            </a:r>
          </a:p>
          <a:p>
            <a:pPr marL="514350" indent="-514350">
              <a:buClr>
                <a:srgbClr val="C00000"/>
              </a:buClr>
              <a:buFont typeface="+mj-lt"/>
              <a:buAutoNum type="arabicPeriod" startAt="16"/>
              <a:tabLst>
                <a:tab pos="857250" algn="l"/>
                <a:tab pos="2743200" algn="l"/>
              </a:tabLst>
            </a:pPr>
            <a:r>
              <a:rPr lang="en-US" sz="2700" b="1" dirty="0" smtClean="0">
                <a:solidFill>
                  <a:srgbClr val="C00000"/>
                </a:solidFill>
                <a:latin typeface="Arial" panose="020B0604020202020204" pitchFamily="34" charset="0"/>
                <a:cs typeface="Arial" panose="020B0604020202020204" pitchFamily="34" charset="0"/>
              </a:rPr>
              <a:t>Reflect </a:t>
            </a:r>
            <a:r>
              <a:rPr lang="en-US" sz="2700" dirty="0">
                <a:latin typeface="Arial" panose="020B0604020202020204" pitchFamily="34" charset="0"/>
                <a:cs typeface="Arial" panose="020B0604020202020204" pitchFamily="34" charset="0"/>
              </a:rPr>
              <a:t>Write some notes to help you remember how to show that two shapes are similar.</a:t>
            </a:r>
            <a:endParaRPr lang="pl-PL" sz="27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408" y="1196752"/>
            <a:ext cx="618220" cy="61822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1364" y="2204864"/>
            <a:ext cx="2425466" cy="1806198"/>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43808" y="2192382"/>
            <a:ext cx="2661706" cy="1884690"/>
          </a:xfrm>
          <a:prstGeom prst="rect">
            <a:avLst/>
          </a:prstGeom>
        </p:spPr>
      </p:pic>
    </p:spTree>
    <p:extLst>
      <p:ext uri="{BB962C8B-B14F-4D97-AF65-F5344CB8AC3E}">
        <p14:creationId xmlns:p14="http://schemas.microsoft.com/office/powerpoint/2010/main" val="484806195"/>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smtClean="0"/>
              <a:t>12.4 </a:t>
            </a:r>
            <a:r>
              <a:rPr lang="en-GB" sz="4000" dirty="0" smtClean="0"/>
              <a:t>– 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374</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70341520"/>
              </p:ext>
            </p:extLst>
          </p:nvPr>
        </p:nvGraphicFramePr>
        <p:xfrm>
          <a:off x="251518" y="1268760"/>
          <a:ext cx="8568952" cy="4537288"/>
        </p:xfrm>
        <a:graphic>
          <a:graphicData uri="http://schemas.openxmlformats.org/drawingml/2006/table">
            <a:tbl>
              <a:tblPr firstRow="1" bandRow="1">
                <a:effectLst/>
                <a:tableStyleId>{5940675A-B579-460E-94D1-54222C63F5DA}</a:tableStyleId>
              </a:tblPr>
              <a:tblGrid>
                <a:gridCol w="2142238"/>
                <a:gridCol w="3186356"/>
                <a:gridCol w="324035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410933">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Use similar triangles to work out lengths in real life.</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Use the link between linear scale factor and area scale factor to solve problems.</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You can work out the height of a skyscraper using similar triangles.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4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Wingdings" panose="05000000000000000000" pitchFamily="2" charset="2"/>
                        <a:buNone/>
                      </a:pPr>
                      <a:r>
                        <a:rPr lang="en-US" sz="3200" dirty="0" smtClean="0">
                          <a:latin typeface="Arial" panose="020B0604020202020204" pitchFamily="34" charset="0"/>
                          <a:cs typeface="Arial" panose="020B0604020202020204" pitchFamily="34" charset="0"/>
                        </a:rPr>
                        <a:t>A shape is enlarged by scale factor 3. What scale factor is its area enlarged by?</a:t>
                      </a:r>
                      <a:endParaRPr lang="en-US" sz="32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12.4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8904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257658"/>
              </a:xfrm>
              <a:prstGeom prst="rect">
                <a:avLst/>
              </a:prstGeom>
            </p:spPr>
            <p:txBody>
              <a:bodyPr wrap="square">
                <a:spAutoFit/>
              </a:bodyPr>
              <a:lstStyle/>
              <a:p>
                <a:pPr>
                  <a:buClr>
                    <a:srgbClr val="C00000"/>
                  </a:buClr>
                  <a:tabLst>
                    <a:tab pos="1079500" algn="l"/>
                    <a:tab pos="2743200" algn="l"/>
                  </a:tabLst>
                </a:pPr>
                <a:r>
                  <a:rPr lang="en-US" sz="2600" b="1" dirty="0" smtClean="0">
                    <a:solidFill>
                      <a:srgbClr val="C00000"/>
                    </a:solidFill>
                    <a:latin typeface="Arial" panose="020B0604020202020204" pitchFamily="34" charset="0"/>
                    <a:cs typeface="Arial" panose="020B0604020202020204" pitchFamily="34" charset="0"/>
                  </a:rPr>
                  <a:t>Numerical fluency</a:t>
                </a:r>
                <a:endParaRPr lang="en-US" sz="2600" b="1" dirty="0">
                  <a:solidFill>
                    <a:srgbClr val="C0000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600" dirty="0" smtClean="0">
                    <a:latin typeface="Arial" panose="020B0604020202020204" pitchFamily="34" charset="0"/>
                    <a:cs typeface="Arial" panose="020B0604020202020204" pitchFamily="34" charset="0"/>
                  </a:rPr>
                  <a:t>Write </a:t>
                </a:r>
                <a:r>
                  <a:rPr lang="en-US" sz="2600" dirty="0">
                    <a:latin typeface="Arial" panose="020B0604020202020204" pitchFamily="34" charset="0"/>
                    <a:cs typeface="Arial" panose="020B0604020202020204" pitchFamily="34" charset="0"/>
                  </a:rPr>
                  <a:t>as a decimal</a:t>
                </a:r>
                <a:r>
                  <a:rPr lang="en-US" sz="26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1079500" algn="l"/>
                    <a:tab pos="2230438"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6</m:t>
                        </m:r>
                      </m:num>
                      <m:den>
                        <m:r>
                          <a:rPr lang="en-US" sz="2600" b="0" i="0" smtClean="0">
                            <a:latin typeface="Cambria Math" panose="02040503050406030204" pitchFamily="18" charset="0"/>
                            <a:cs typeface="Arial" panose="020B0604020202020204" pitchFamily="34" charset="0"/>
                          </a:rPr>
                          <m:t>4</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32</m:t>
                        </m:r>
                      </m:num>
                      <m:den>
                        <m:r>
                          <a:rPr lang="en-US" sz="2600" b="0" i="0" smtClean="0">
                            <a:latin typeface="Cambria Math" panose="02040503050406030204" pitchFamily="18" charset="0"/>
                            <a:cs typeface="Arial" panose="020B0604020202020204" pitchFamily="34" charset="0"/>
                          </a:rPr>
                          <m:t>5</m:t>
                        </m:r>
                      </m:den>
                    </m:f>
                  </m:oMath>
                </a14:m>
                <a:endParaRPr lang="en-US" sz="26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600" dirty="0" smtClean="0">
                    <a:latin typeface="Arial" panose="020B0604020202020204" pitchFamily="34" charset="0"/>
                    <a:cs typeface="Arial" panose="020B0604020202020204" pitchFamily="34" charset="0"/>
                  </a:rPr>
                  <a:t>Work out:</a:t>
                </a:r>
              </a:p>
              <a:p>
                <a:pPr marL="971550" lvl="1" indent="-514350">
                  <a:buClr>
                    <a:srgbClr val="C00000"/>
                  </a:buClr>
                  <a:buFont typeface="+mj-lt"/>
                  <a:buAutoNum type="alphaLcPeriod"/>
                  <a:tabLst>
                    <a:tab pos="1079500" algn="l"/>
                    <a:tab pos="2230438" algn="l"/>
                  </a:tabLst>
                </a:pPr>
                <a:r>
                  <a:rPr lang="en-US" sz="2600" dirty="0" smtClean="0">
                    <a:latin typeface="Arial" panose="020B0604020202020204" pitchFamily="34" charset="0"/>
                    <a:cs typeface="Arial" panose="020B0604020202020204" pitchFamily="34" charset="0"/>
                  </a:rPr>
                  <a:t>6</a:t>
                </a:r>
                <a:r>
                  <a:rPr lang="en-US" sz="2600" baseline="30000" dirty="0" smtClean="0">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square </a:t>
                </a:r>
                <a:r>
                  <a:rPr lang="en-US" sz="2600" dirty="0">
                    <a:latin typeface="Arial" panose="020B0604020202020204" pitchFamily="34" charset="0"/>
                    <a:cs typeface="Arial" panose="020B0604020202020204" pitchFamily="34" charset="0"/>
                  </a:rPr>
                  <a:t>root of </a:t>
                </a:r>
                <a:r>
                  <a:rPr lang="en-US" sz="2600" dirty="0" smtClean="0">
                    <a:latin typeface="Arial" panose="020B0604020202020204" pitchFamily="34" charset="0"/>
                    <a:cs typeface="Arial" panose="020B0604020202020204" pitchFamily="34" charset="0"/>
                  </a:rPr>
                  <a:t>9</a:t>
                </a:r>
              </a:p>
              <a:p>
                <a:pPr marL="971550" lvl="1" indent="-514350">
                  <a:buClr>
                    <a:srgbClr val="C00000"/>
                  </a:buClr>
                  <a:buFont typeface="+mj-lt"/>
                  <a:buAutoNum type="alphaLcPeriod"/>
                  <a:tabLst>
                    <a:tab pos="1079500" algn="l"/>
                    <a:tab pos="2230438" algn="l"/>
                  </a:tabLst>
                </a:pPr>
                <a14:m>
                  <m:oMath xmlns:m="http://schemas.openxmlformats.org/officeDocument/2006/math">
                    <m:rad>
                      <m:radPr>
                        <m:degHide m:val="on"/>
                        <m:ctrlPr>
                          <a:rPr lang="en-US" sz="2600" i="1">
                            <a:latin typeface="Cambria Math" panose="02040503050406030204" pitchFamily="18" charset="0"/>
                          </a:rPr>
                        </m:ctrlPr>
                      </m:radPr>
                      <m:deg/>
                      <m:e>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16</m:t>
                            </m:r>
                          </m:num>
                          <m:den>
                            <m:r>
                              <a:rPr lang="en-US" sz="2600" b="0" i="0" smtClean="0">
                                <a:latin typeface="Cambria Math" panose="02040503050406030204" pitchFamily="18" charset="0"/>
                                <a:cs typeface="Arial" panose="020B0604020202020204" pitchFamily="34" charset="0"/>
                              </a:rPr>
                              <m:t>49</m:t>
                            </m:r>
                          </m:den>
                        </m:f>
                      </m:e>
                    </m:rad>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a:t>
                </a:r>
                <a14:m>
                  <m:oMath xmlns:m="http://schemas.openxmlformats.org/officeDocument/2006/math">
                    <m:r>
                      <a:rPr lang="en-US" sz="2600" b="0" i="1" smtClean="0">
                        <a:latin typeface="Cambria Math" panose="02040503050406030204" pitchFamily="18" charset="0"/>
                        <a:cs typeface="Arial" panose="020B0604020202020204" pitchFamily="34" charset="0"/>
                      </a:rPr>
                      <m:t>2</m:t>
                    </m:r>
                    <m:r>
                      <a:rPr lang="en-US" sz="2600" b="0" i="1" baseline="30000" smtClean="0">
                        <a:latin typeface="Cambria Math" panose="02040503050406030204" pitchFamily="18" charset="0"/>
                        <a:cs typeface="Arial" panose="020B0604020202020204" pitchFamily="34" charset="0"/>
                      </a:rPr>
                      <m:t>3</m:t>
                    </m:r>
                  </m:oMath>
                </a14:m>
                <a:endParaRPr lang="en-US" sz="2600" baseline="300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5"/>
                  <a:tabLst>
                    <a:tab pos="1079500" algn="l"/>
                    <a:tab pos="2743200" algn="l"/>
                  </a:tabLst>
                </a:pPr>
                <a:r>
                  <a:rPr lang="en-US" sz="2600" dirty="0" smtClean="0">
                    <a:latin typeface="Arial" panose="020B0604020202020204" pitchFamily="34" charset="0"/>
                    <a:cs typeface="Arial" panose="020B0604020202020204" pitchFamily="34" charset="0"/>
                  </a:rPr>
                  <a:t>cube </a:t>
                </a:r>
                <a:r>
                  <a:rPr lang="en-US" sz="2600" dirty="0">
                    <a:latin typeface="Arial" panose="020B0604020202020204" pitchFamily="34" charset="0"/>
                    <a:cs typeface="Arial" panose="020B0604020202020204" pitchFamily="34" charset="0"/>
                  </a:rPr>
                  <a:t>root of 64 </a:t>
                </a:r>
                <a:endParaRPr lang="en-U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5"/>
                  <a:tabLst>
                    <a:tab pos="1079500" algn="l"/>
                    <a:tab pos="2743200" algn="l"/>
                  </a:tabLst>
                </a:pPr>
                <a14:m>
                  <m:oMath xmlns:m="http://schemas.openxmlformats.org/officeDocument/2006/math">
                    <m:rad>
                      <m:radPr>
                        <m:ctrlPr>
                          <a:rPr lang="en-US" sz="2600" i="1">
                            <a:latin typeface="Cambria Math" panose="02040503050406030204" pitchFamily="18" charset="0"/>
                          </a:rPr>
                        </m:ctrlPr>
                      </m:radPr>
                      <m:deg>
                        <m:r>
                          <a:rPr lang="en-US" sz="2600" b="0" i="1" smtClean="0">
                            <a:latin typeface="Cambria Math" panose="02040503050406030204" pitchFamily="18" charset="0"/>
                          </a:rPr>
                          <m:t>3</m:t>
                        </m:r>
                      </m:deg>
                      <m:e>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27</m:t>
                            </m:r>
                          </m:num>
                          <m:den>
                            <m:r>
                              <a:rPr lang="en-US" sz="2600" b="0" i="0" smtClean="0">
                                <a:latin typeface="Cambria Math" panose="02040503050406030204" pitchFamily="18" charset="0"/>
                                <a:cs typeface="Arial" panose="020B0604020202020204" pitchFamily="34" charset="0"/>
                              </a:rPr>
                              <m:t>8</m:t>
                            </m:r>
                          </m:den>
                        </m:f>
                      </m:e>
                    </m:rad>
                  </m:oMath>
                </a14:m>
                <a:endParaRPr lang="en-US" sz="26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600" dirty="0" smtClean="0">
                    <a:latin typeface="Arial" panose="020B0604020202020204" pitchFamily="34" charset="0"/>
                    <a:cs typeface="Arial" panose="020B0604020202020204" pitchFamily="34" charset="0"/>
                  </a:rPr>
                  <a:t>Simplify </a:t>
                </a:r>
                <a:r>
                  <a:rPr lang="en-US" sz="2600" dirty="0">
                    <a:latin typeface="Arial" panose="020B0604020202020204" pitchFamily="34" charset="0"/>
                    <a:cs typeface="Arial" panose="020B0604020202020204" pitchFamily="34" charset="0"/>
                  </a:rPr>
                  <a:t>these fractions</a:t>
                </a:r>
                <a:r>
                  <a:rPr lang="en-US" sz="26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1079500" algn="l"/>
                    <a:tab pos="2743200"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6</m:t>
                        </m:r>
                      </m:num>
                      <m:den>
                        <m:r>
                          <a:rPr lang="en-US" sz="2600" b="0" i="0" smtClean="0">
                            <a:latin typeface="Cambria Math" panose="02040503050406030204" pitchFamily="18" charset="0"/>
                            <a:cs typeface="Arial" panose="020B0604020202020204" pitchFamily="34" charset="0"/>
                          </a:rPr>
                          <m:t>9</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4</m:t>
                        </m:r>
                      </m:num>
                      <m:den>
                        <m:r>
                          <a:rPr lang="en-US" sz="2600" b="0" i="0" smtClean="0">
                            <a:latin typeface="Cambria Math" panose="02040503050406030204" pitchFamily="18" charset="0"/>
                            <a:cs typeface="Arial" panose="020B0604020202020204" pitchFamily="34" charset="0"/>
                          </a:rPr>
                          <m:t>20</m:t>
                        </m:r>
                      </m:den>
                    </m:f>
                  </m:oMath>
                </a14:m>
                <a:endParaRPr lang="pl-PL" sz="26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257658"/>
              </a:xfrm>
              <a:prstGeom prst="rect">
                <a:avLst/>
              </a:prstGeom>
              <a:blipFill rotWithShape="0">
                <a:blip r:embed="rId4"/>
                <a:stretch>
                  <a:fillRect l="-2086" t="-1043" b="-232"/>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374</a:t>
            </a:r>
            <a:endParaRPr lang="en-GB" sz="1400" b="1" dirty="0">
              <a:latin typeface="Calibri" panose="020F0502020204030204" pitchFamily="34" charset="0"/>
            </a:endParaRPr>
          </a:p>
        </p:txBody>
      </p:sp>
      <p:sp>
        <p:nvSpPr>
          <p:cNvPr id="3" name="Rectangle 2"/>
          <p:cNvSpPr/>
          <p:nvPr/>
        </p:nvSpPr>
        <p:spPr>
          <a:xfrm>
            <a:off x="251520" y="1196752"/>
            <a:ext cx="4752528" cy="4832092"/>
          </a:xfrm>
          <a:prstGeom prst="rect">
            <a:avLst/>
          </a:prstGeom>
        </p:spPr>
        <p:txBody>
          <a:bodyPr wrap="square">
            <a:spAutoFit/>
          </a:bodyPr>
          <a:lstStyle/>
          <a:p>
            <a:pPr marL="514350" indent="-514350">
              <a:buClr>
                <a:srgbClr val="C00000"/>
              </a:buClr>
              <a:buFont typeface="+mj-lt"/>
              <a:buAutoNum type="arabicPeriod"/>
              <a:tabLst>
                <a:tab pos="857250" algn="l"/>
                <a:tab pos="2743200" algn="l"/>
              </a:tabLst>
            </a:pPr>
            <a:r>
              <a:rPr lang="en-US" sz="2800" dirty="0">
                <a:latin typeface="Arial" panose="020B0604020202020204" pitchFamily="34" charset="0"/>
                <a:cs typeface="Arial" panose="020B0604020202020204" pitchFamily="34" charset="0"/>
              </a:rPr>
              <a:t>What is the scale factor of the enlargement that </a:t>
            </a:r>
            <a:r>
              <a:rPr lang="en-US" sz="2800" dirty="0" smtClean="0">
                <a:latin typeface="Arial" panose="020B0604020202020204" pitchFamily="34" charset="0"/>
                <a:cs typeface="Arial" panose="020B0604020202020204" pitchFamily="34" charset="0"/>
              </a:rPr>
              <a:t>maps</a:t>
            </a:r>
            <a:endParaRPr lang="en-US" sz="28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857250" algn="l"/>
                <a:tab pos="2743200" algn="l"/>
              </a:tabLst>
            </a:pPr>
            <a:r>
              <a:rPr lang="en-US" sz="2800" dirty="0" smtClean="0">
                <a:latin typeface="Arial" panose="020B0604020202020204" pitchFamily="34" charset="0"/>
                <a:cs typeface="Arial" panose="020B0604020202020204" pitchFamily="34" charset="0"/>
              </a:rPr>
              <a:t>triangle </a:t>
            </a: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onto triangle </a:t>
            </a:r>
            <a:r>
              <a:rPr lang="en-US" sz="2800" i="1" dirty="0">
                <a:latin typeface="Arial" panose="020B0604020202020204" pitchFamily="34" charset="0"/>
                <a:cs typeface="Arial" panose="020B0604020202020204" pitchFamily="34" charset="0"/>
              </a:rPr>
              <a:t>Z</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857250" algn="l"/>
                <a:tab pos="2743200" algn="l"/>
              </a:tabLst>
            </a:pPr>
            <a:r>
              <a:rPr lang="en-US" sz="2800" dirty="0" smtClean="0">
                <a:latin typeface="Arial" panose="020B0604020202020204" pitchFamily="34" charset="0"/>
                <a:cs typeface="Arial" panose="020B0604020202020204" pitchFamily="34" charset="0"/>
              </a:rPr>
              <a:t>triangle </a:t>
            </a:r>
            <a:r>
              <a:rPr lang="en-US" sz="2800" i="1" dirty="0">
                <a:latin typeface="Arial" panose="020B0604020202020204" pitchFamily="34" charset="0"/>
                <a:cs typeface="Arial" panose="020B0604020202020204" pitchFamily="34" charset="0"/>
              </a:rPr>
              <a:t>Z</a:t>
            </a:r>
            <a:r>
              <a:rPr lang="en-US" sz="2800" dirty="0">
                <a:latin typeface="Arial" panose="020B0604020202020204" pitchFamily="34" charset="0"/>
                <a:cs typeface="Arial" panose="020B0604020202020204" pitchFamily="34" charset="0"/>
              </a:rPr>
              <a:t> onto triangle </a:t>
            </a:r>
            <a:r>
              <a:rPr lang="en-US" sz="2800" i="1" dirty="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a:tabLst>
                <a:tab pos="857250" algn="l"/>
                <a:tab pos="2743200" algn="l"/>
              </a:tabLst>
            </a:pPr>
            <a:endParaRPr lang="pl-PL"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8990" y="4581128"/>
            <a:ext cx="2437094" cy="1988255"/>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43808" y="4581128"/>
            <a:ext cx="2573268" cy="1988255"/>
          </a:xfrm>
          <a:prstGeom prst="rect">
            <a:avLst/>
          </a:prstGeom>
        </p:spPr>
      </p:pic>
      <p:sp>
        <p:nvSpPr>
          <p:cNvPr id="12" name="Flowchart: Delay 11"/>
          <p:cNvSpPr/>
          <p:nvPr/>
        </p:nvSpPr>
        <p:spPr>
          <a:xfrm flipH="1">
            <a:off x="5172312" y="1196752"/>
            <a:ext cx="407799" cy="3554819"/>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855088"/>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374</a:t>
            </a:r>
            <a:endParaRPr lang="en-GB" sz="1400" b="1" dirty="0">
              <a:latin typeface="Calibri" panose="020F0502020204030204" pitchFamily="34" charset="0"/>
            </a:endParaRPr>
          </a:p>
        </p:txBody>
      </p:sp>
      <p:sp>
        <p:nvSpPr>
          <p:cNvPr id="3" name="Rectangle 2"/>
          <p:cNvSpPr/>
          <p:nvPr/>
        </p:nvSpPr>
        <p:spPr>
          <a:xfrm>
            <a:off x="251520" y="1196752"/>
            <a:ext cx="5256584" cy="954107"/>
          </a:xfrm>
          <a:prstGeom prst="rect">
            <a:avLst/>
          </a:prstGeom>
        </p:spPr>
        <p:txBody>
          <a:bodyPr wrap="square">
            <a:spAutoFit/>
          </a:bodyPr>
          <a:lstStyle/>
          <a:p>
            <a:pPr marL="514350" indent="-514350">
              <a:buClr>
                <a:srgbClr val="C00000"/>
              </a:buClr>
              <a:buFont typeface="+mj-lt"/>
              <a:buAutoNum type="arabicPeriod" startAt="2"/>
              <a:tabLst>
                <a:tab pos="857250" algn="l"/>
                <a:tab pos="2743200" algn="l"/>
              </a:tabLst>
            </a:pPr>
            <a:r>
              <a:rPr lang="en-US" sz="2800" dirty="0" smtClean="0">
                <a:latin typeface="Arial" panose="020B0604020202020204" pitchFamily="34" charset="0"/>
                <a:cs typeface="Arial" panose="020B0604020202020204" pitchFamily="34" charset="0"/>
              </a:rPr>
              <a:t>Communication Are triangles </a:t>
            </a:r>
            <a:r>
              <a:rPr lang="en-US" sz="2800" i="1" dirty="0" smtClean="0">
                <a:latin typeface="Arial" panose="020B0604020202020204" pitchFamily="34" charset="0"/>
                <a:cs typeface="Arial" panose="020B0604020202020204" pitchFamily="34" charset="0"/>
              </a:rPr>
              <a:t>ABE</a:t>
            </a:r>
            <a:r>
              <a:rPr lang="en-US" sz="2800" dirty="0" smtClean="0">
                <a:latin typeface="Arial" panose="020B0604020202020204" pitchFamily="34" charset="0"/>
                <a:cs typeface="Arial" panose="020B0604020202020204" pitchFamily="34" charset="0"/>
              </a:rPr>
              <a:t> and </a:t>
            </a:r>
            <a:r>
              <a:rPr lang="en-US" sz="2800" i="1" dirty="0" smtClean="0">
                <a:latin typeface="Arial" panose="020B0604020202020204" pitchFamily="34" charset="0"/>
                <a:cs typeface="Arial" panose="020B0604020202020204" pitchFamily="34" charset="0"/>
              </a:rPr>
              <a:t>CDE</a:t>
            </a:r>
            <a:r>
              <a:rPr lang="en-US" sz="2800" dirty="0" smtClean="0">
                <a:latin typeface="Arial" panose="020B0604020202020204" pitchFamily="34" charset="0"/>
                <a:cs typeface="Arial" panose="020B0604020202020204" pitchFamily="34" charset="0"/>
              </a:rPr>
              <a:t> similar. </a:t>
            </a:r>
            <a:endParaRPr lang="pl-PL" sz="2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68760"/>
            <a:ext cx="618220" cy="618220"/>
          </a:xfrm>
          <a:prstGeom prst="rect">
            <a:avLst/>
          </a:prstGeom>
        </p:spPr>
      </p:pic>
      <p:sp>
        <p:nvSpPr>
          <p:cNvPr id="11" name="Rectangle 10"/>
          <p:cNvSpPr/>
          <p:nvPr/>
        </p:nvSpPr>
        <p:spPr>
          <a:xfrm flipH="1">
            <a:off x="251520" y="5733256"/>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Find the angles in triangle </a:t>
            </a:r>
            <a:r>
              <a:rPr lang="en-US" sz="2400" i="1" dirty="0" smtClean="0">
                <a:solidFill>
                  <a:schemeClr val="tx1"/>
                </a:solidFill>
                <a:latin typeface="Arial" panose="020B0604020202020204" pitchFamily="34" charset="0"/>
                <a:cs typeface="Arial" panose="020B0604020202020204" pitchFamily="34" charset="0"/>
              </a:rPr>
              <a:t>AEB</a:t>
            </a:r>
            <a:r>
              <a:rPr lang="en-US" sz="2400" dirty="0" smtClean="0">
                <a:solidFill>
                  <a:schemeClr val="tx1"/>
                </a:solidFill>
                <a:latin typeface="Arial" panose="020B0604020202020204" pitchFamily="34" charset="0"/>
                <a:cs typeface="Arial" panose="020B0604020202020204" pitchFamily="34" charset="0"/>
              </a:rPr>
              <a:t>. Give reasons for your answers.</a:t>
            </a:r>
            <a:endParaRPr lang="en-US" sz="2400"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5381" y="2137386"/>
            <a:ext cx="4908862" cy="3506331"/>
          </a:xfrm>
          <a:prstGeom prst="rect">
            <a:avLst/>
          </a:prstGeom>
        </p:spPr>
      </p:pic>
    </p:spTree>
    <p:extLst>
      <p:ext uri="{BB962C8B-B14F-4D97-AF65-F5344CB8AC3E}">
        <p14:creationId xmlns:p14="http://schemas.microsoft.com/office/powerpoint/2010/main" val="516644624"/>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375</a:t>
            </a:r>
            <a:endParaRPr lang="en-GB" sz="1400" b="1" dirty="0">
              <a:latin typeface="Calibri" panose="020F0502020204030204" pitchFamily="34" charset="0"/>
            </a:endParaRPr>
          </a:p>
        </p:txBody>
      </p:sp>
      <p:sp>
        <p:nvSpPr>
          <p:cNvPr id="3" name="Rectangle 2"/>
          <p:cNvSpPr/>
          <p:nvPr/>
        </p:nvSpPr>
        <p:spPr>
          <a:xfrm>
            <a:off x="251520" y="1196752"/>
            <a:ext cx="5256584" cy="4832092"/>
          </a:xfrm>
          <a:prstGeom prst="rect">
            <a:avLst/>
          </a:prstGeom>
        </p:spPr>
        <p:txBody>
          <a:bodyPr wrap="square">
            <a:spAutoFit/>
          </a:bodyPr>
          <a:lstStyle/>
          <a:p>
            <a:pPr marL="514350" indent="-514350">
              <a:buClr>
                <a:srgbClr val="C00000"/>
              </a:buClr>
              <a:buFont typeface="+mj-lt"/>
              <a:buAutoNum type="arabicPeriod" startAt="3"/>
              <a:tabLst>
                <a:tab pos="971550" algn="l"/>
                <a:tab pos="2743200"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Show </a:t>
            </a:r>
            <a:r>
              <a:rPr lang="en-US" sz="2800" dirty="0">
                <a:latin typeface="Arial" panose="020B0604020202020204" pitchFamily="34" charset="0"/>
                <a:cs typeface="Arial" panose="020B0604020202020204" pitchFamily="34" charset="0"/>
              </a:rPr>
              <a:t>that triangles </a:t>
            </a:r>
            <a:r>
              <a:rPr lang="en-US" sz="2800" i="1" dirty="0">
                <a:latin typeface="Arial" panose="020B0604020202020204" pitchFamily="34" charset="0"/>
                <a:cs typeface="Arial" panose="020B0604020202020204" pitchFamily="34" charset="0"/>
              </a:rPr>
              <a:t>PQR</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and </a:t>
            </a:r>
            <a:r>
              <a:rPr lang="en-US" sz="2800" i="1" dirty="0">
                <a:latin typeface="Arial" panose="020B0604020202020204" pitchFamily="34" charset="0"/>
                <a:cs typeface="Arial" panose="020B0604020202020204" pitchFamily="34" charset="0"/>
              </a:rPr>
              <a:t>RST</a:t>
            </a:r>
            <a:r>
              <a:rPr lang="en-US" sz="2800" dirty="0">
                <a:latin typeface="Arial" panose="020B0604020202020204" pitchFamily="34" charset="0"/>
                <a:cs typeface="Arial" panose="020B0604020202020204" pitchFamily="34" charset="0"/>
              </a:rPr>
              <a:t> are similar</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857250" algn="l"/>
                <a:tab pos="2743200" algn="l"/>
              </a:tabLst>
            </a:pPr>
            <a:r>
              <a:rPr lang="en-US" sz="2800" dirty="0" smtClean="0">
                <a:latin typeface="Arial" panose="020B0604020202020204" pitchFamily="34" charset="0"/>
                <a:cs typeface="Arial" panose="020B0604020202020204" pitchFamily="34" charset="0"/>
              </a:rPr>
              <a:t>Find the missing length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68760"/>
            <a:ext cx="618220" cy="618220"/>
          </a:xfrm>
          <a:prstGeom prst="rect">
            <a:avLst/>
          </a:prstGeom>
        </p:spPr>
      </p:pic>
      <p:sp>
        <p:nvSpPr>
          <p:cNvPr id="11" name="Rectangle 10"/>
          <p:cNvSpPr/>
          <p:nvPr/>
        </p:nvSpPr>
        <p:spPr>
          <a:xfrm flipH="1">
            <a:off x="251520" y="6002124"/>
            <a:ext cx="5204539"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Q3b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Mark equal angles.</a:t>
            </a:r>
            <a:endParaRPr lang="en-US" sz="28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0937" y="2204864"/>
            <a:ext cx="4597751" cy="3218427"/>
          </a:xfrm>
          <a:prstGeom prst="rect">
            <a:avLst/>
          </a:prstGeom>
        </p:spPr>
      </p:pic>
    </p:spTree>
    <p:extLst>
      <p:ext uri="{BB962C8B-B14F-4D97-AF65-F5344CB8AC3E}">
        <p14:creationId xmlns:p14="http://schemas.microsoft.com/office/powerpoint/2010/main" val="3665990956"/>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375</a:t>
            </a:r>
            <a:endParaRPr lang="en-GB" sz="1400" b="1" dirty="0">
              <a:latin typeface="Calibri" panose="020F0502020204030204" pitchFamily="34" charset="0"/>
            </a:endParaRPr>
          </a:p>
        </p:txBody>
      </p:sp>
      <p:sp>
        <p:nvSpPr>
          <p:cNvPr id="3" name="Rectangle 2"/>
          <p:cNvSpPr/>
          <p:nvPr/>
        </p:nvSpPr>
        <p:spPr>
          <a:xfrm>
            <a:off x="251520" y="1196752"/>
            <a:ext cx="5256584" cy="1785104"/>
          </a:xfrm>
          <a:prstGeom prst="rect">
            <a:avLst/>
          </a:prstGeom>
        </p:spPr>
        <p:txBody>
          <a:bodyPr wrap="square">
            <a:spAutoFit/>
          </a:bodyPr>
          <a:lstStyle/>
          <a:p>
            <a:pPr marL="514350" indent="-514350">
              <a:buClr>
                <a:srgbClr val="C00000"/>
              </a:buClr>
              <a:buFont typeface="+mj-lt"/>
              <a:buAutoNum type="arabicPeriod" startAt="4"/>
              <a:tabLst>
                <a:tab pos="971550" algn="l"/>
                <a:tab pos="2743200" algn="l"/>
              </a:tabLst>
            </a:pPr>
            <a:r>
              <a:rPr lang="en-US" sz="2200" b="1" dirty="0" smtClean="0">
                <a:solidFill>
                  <a:srgbClr val="C00000"/>
                </a:solidFill>
                <a:latin typeface="Arial" panose="020B0604020202020204" pitchFamily="34" charset="0"/>
                <a:cs typeface="Arial" panose="020B0604020202020204" pitchFamily="34" charset="0"/>
              </a:rPr>
              <a:t>Communication</a:t>
            </a:r>
            <a:endParaRPr lang="en-US" sz="2200" b="1" dirty="0">
              <a:solidFill>
                <a:srgbClr val="C00000"/>
              </a:solidFill>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Explain </a:t>
            </a:r>
            <a:r>
              <a:rPr lang="en-US" sz="2200" dirty="0">
                <a:latin typeface="Arial" panose="020B0604020202020204" pitchFamily="34" charset="0"/>
                <a:cs typeface="Arial" panose="020B0604020202020204" pitchFamily="34" charset="0"/>
              </a:rPr>
              <a:t>why triangles </a:t>
            </a:r>
            <a:r>
              <a:rPr lang="en-US" sz="2200" i="1" dirty="0">
                <a:latin typeface="Arial" panose="020B0604020202020204" pitchFamily="34" charset="0"/>
                <a:cs typeface="Arial" panose="020B0604020202020204" pitchFamily="34" charset="0"/>
              </a:rPr>
              <a:t>FGH </a:t>
            </a:r>
            <a:r>
              <a:rPr lang="en-US" sz="2200" dirty="0">
                <a:latin typeface="Arial" panose="020B0604020202020204" pitchFamily="34" charset="0"/>
                <a:cs typeface="Arial" panose="020B0604020202020204" pitchFamily="34" charset="0"/>
              </a:rPr>
              <a:t>and </a:t>
            </a:r>
            <a:r>
              <a:rPr lang="en-US" sz="2200" i="1" dirty="0" smtClean="0">
                <a:latin typeface="Arial" panose="020B0604020202020204" pitchFamily="34" charset="0"/>
                <a:cs typeface="Arial" panose="020B0604020202020204" pitchFamily="34" charset="0"/>
              </a:rPr>
              <a:t>FJK</a:t>
            </a:r>
            <a:r>
              <a:rPr lang="en-US" sz="2200" dirty="0" smtClean="0">
                <a:latin typeface="Arial" panose="020B0604020202020204" pitchFamily="34" charset="0"/>
                <a:cs typeface="Arial" panose="020B0604020202020204" pitchFamily="34" charset="0"/>
              </a:rPr>
              <a:t> are </a:t>
            </a:r>
            <a:r>
              <a:rPr lang="en-US" sz="2200" dirty="0">
                <a:latin typeface="Arial" panose="020B0604020202020204" pitchFamily="34" charset="0"/>
                <a:cs typeface="Arial" panose="020B0604020202020204" pitchFamily="34" charset="0"/>
              </a:rPr>
              <a:t>similar.</a:t>
            </a:r>
          </a:p>
          <a:p>
            <a:pPr marL="971550" lvl="1" indent="-514350">
              <a:buClr>
                <a:srgbClr val="C00000"/>
              </a:buClr>
              <a:buFont typeface="+mj-lt"/>
              <a:buAutoNum type="alphaLcPeriod"/>
              <a:tabLst>
                <a:tab pos="971550" algn="l"/>
                <a:tab pos="2743200" algn="l"/>
              </a:tabLst>
            </a:pPr>
            <a:r>
              <a:rPr lang="en-US" sz="2200" dirty="0">
                <a:latin typeface="Arial" panose="020B0604020202020204" pitchFamily="34" charset="0"/>
                <a:cs typeface="Arial" panose="020B0604020202020204" pitchFamily="34" charset="0"/>
              </a:rPr>
              <a:t>b </a:t>
            </a:r>
            <a:r>
              <a:rPr lang="en-US" sz="2200" dirty="0" smtClean="0">
                <a:latin typeface="Arial" panose="020B0604020202020204" pitchFamily="34" charset="0"/>
                <a:cs typeface="Arial" panose="020B0604020202020204" pitchFamily="34" charset="0"/>
              </a:rPr>
              <a:t>Calculate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length </a:t>
            </a:r>
            <a:r>
              <a:rPr lang="en-US" sz="2200" dirty="0">
                <a:latin typeface="Arial" panose="020B0604020202020204" pitchFamily="34" charset="0"/>
                <a:cs typeface="Arial" panose="020B0604020202020204" pitchFamily="34" charset="0"/>
              </a:rPr>
              <a:t>HK. </a:t>
            </a:r>
            <a:endParaRPr lang="en-US" sz="22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Calculate </a:t>
            </a:r>
            <a:r>
              <a:rPr lang="en-US" sz="2200" dirty="0">
                <a:latin typeface="Arial" panose="020B0604020202020204" pitchFamily="34" charset="0"/>
                <a:cs typeface="Arial" panose="020B0604020202020204" pitchFamily="34" charset="0"/>
              </a:rPr>
              <a:t>the length JK</a:t>
            </a:r>
            <a:endParaRPr lang="pl-PL"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68760"/>
            <a:ext cx="618220" cy="618220"/>
          </a:xfrm>
          <a:prstGeom prst="rect">
            <a:avLst/>
          </a:prstGeom>
        </p:spPr>
      </p:pic>
      <p:sp>
        <p:nvSpPr>
          <p:cNvPr id="11" name="Rectangle 10"/>
          <p:cNvSpPr/>
          <p:nvPr/>
        </p:nvSpPr>
        <p:spPr>
          <a:xfrm flipH="1">
            <a:off x="251520" y="4941168"/>
            <a:ext cx="5204539" cy="1569660"/>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Draw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triangles</a:t>
            </a:r>
          </a:p>
          <a:p>
            <a:r>
              <a:rPr lang="en-US" sz="2400" dirty="0">
                <a:solidFill>
                  <a:schemeClr val="tx1"/>
                </a:solidFill>
                <a:latin typeface="Arial" panose="020B0604020202020204" pitchFamily="34" charset="0"/>
                <a:cs typeface="Arial" panose="020B0604020202020204" pitchFamily="34" charset="0"/>
              </a:rPr>
              <a:t>separately</a:t>
            </a:r>
            <a:r>
              <a:rPr lang="en-US" sz="2400" dirty="0" smtClean="0">
                <a:solidFill>
                  <a:schemeClr val="tx1"/>
                </a:solidFill>
                <a:latin typeface="Arial" panose="020B0604020202020204" pitchFamily="34" charset="0"/>
                <a:cs typeface="Arial" panose="020B0604020202020204" pitchFamily="34" charset="0"/>
              </a:rPr>
              <a:t>.</a:t>
            </a:r>
            <a:endParaRPr lang="en-US" sz="11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23728" y="5094476"/>
            <a:ext cx="3218427" cy="1149440"/>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3648" y="2981856"/>
            <a:ext cx="2949171" cy="1887304"/>
          </a:xfrm>
          <a:prstGeom prst="rect">
            <a:avLst/>
          </a:prstGeom>
        </p:spPr>
      </p:pic>
    </p:spTree>
    <p:extLst>
      <p:ext uri="{BB962C8B-B14F-4D97-AF65-F5344CB8AC3E}">
        <p14:creationId xmlns:p14="http://schemas.microsoft.com/office/powerpoint/2010/main" val="3666955706"/>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375</a:t>
            </a:r>
            <a:endParaRPr lang="en-GB" sz="1400" b="1" dirty="0">
              <a:latin typeface="Calibri" panose="020F0502020204030204" pitchFamily="34" charset="0"/>
            </a:endParaRPr>
          </a:p>
        </p:txBody>
      </p:sp>
      <p:sp>
        <p:nvSpPr>
          <p:cNvPr id="3" name="Rectangle 2"/>
          <p:cNvSpPr/>
          <p:nvPr/>
        </p:nvSpPr>
        <p:spPr>
          <a:xfrm>
            <a:off x="251520" y="1196752"/>
            <a:ext cx="5256584" cy="2800767"/>
          </a:xfrm>
          <a:prstGeom prst="rect">
            <a:avLst/>
          </a:prstGeom>
        </p:spPr>
        <p:txBody>
          <a:bodyPr wrap="square">
            <a:spAutoFit/>
          </a:bodyPr>
          <a:lstStyle/>
          <a:p>
            <a:pPr marL="514350" indent="-514350">
              <a:buClr>
                <a:srgbClr val="C00000"/>
              </a:buClr>
              <a:buFont typeface="+mj-lt"/>
              <a:buAutoNum type="arabicPeriod" startAt="5"/>
              <a:tabLst>
                <a:tab pos="971550" algn="l"/>
                <a:tab pos="2743200" algn="l"/>
              </a:tabLst>
            </a:pPr>
            <a:r>
              <a:rPr lang="en-US" sz="2200" b="1" dirty="0" smtClean="0">
                <a:solidFill>
                  <a:srgbClr val="C00000"/>
                </a:solidFill>
                <a:latin typeface="Arial" panose="020B0604020202020204" pitchFamily="34" charset="0"/>
                <a:cs typeface="Arial" panose="020B0604020202020204" pitchFamily="34" charset="0"/>
              </a:rPr>
              <a:t>Communication</a:t>
            </a:r>
            <a:endParaRPr lang="en-US" sz="2200" b="1" dirty="0">
              <a:solidFill>
                <a:srgbClr val="C00000"/>
              </a:solidFill>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the sizes of angle PQN and angle LMN.</a:t>
            </a: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Explain why triangle LMN is similar to triangle LPQ.</a:t>
            </a: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the length of LQ.</a:t>
            </a: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the length of NQ.</a:t>
            </a: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the length of  MP</a:t>
            </a:r>
            <a:endParaRPr lang="pl-PL"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268760"/>
            <a:ext cx="618220" cy="61822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1640" y="3959336"/>
            <a:ext cx="3104152" cy="2596647"/>
          </a:xfrm>
          <a:prstGeom prst="rect">
            <a:avLst/>
          </a:prstGeom>
        </p:spPr>
      </p:pic>
    </p:spTree>
    <p:extLst>
      <p:ext uri="{BB962C8B-B14F-4D97-AF65-F5344CB8AC3E}">
        <p14:creationId xmlns:p14="http://schemas.microsoft.com/office/powerpoint/2010/main" val="544203656"/>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375</a:t>
            </a:r>
            <a:endParaRPr lang="en-GB" sz="1400" b="1" dirty="0">
              <a:latin typeface="Calibri" panose="020F0502020204030204" pitchFamily="34" charset="0"/>
            </a:endParaRPr>
          </a:p>
        </p:txBody>
      </p:sp>
      <p:sp>
        <p:nvSpPr>
          <p:cNvPr id="3" name="Rectangle 2"/>
          <p:cNvSpPr/>
          <p:nvPr/>
        </p:nvSpPr>
        <p:spPr>
          <a:xfrm>
            <a:off x="251520" y="1196752"/>
            <a:ext cx="5256584" cy="5170646"/>
          </a:xfrm>
          <a:prstGeom prst="rect">
            <a:avLst/>
          </a:prstGeom>
        </p:spPr>
        <p:txBody>
          <a:bodyPr wrap="square">
            <a:spAutoFit/>
          </a:bodyPr>
          <a:lstStyle/>
          <a:p>
            <a:pPr marL="514350" indent="-514350">
              <a:buClr>
                <a:srgbClr val="C00000"/>
              </a:buClr>
              <a:buFont typeface="+mj-lt"/>
              <a:buAutoNum type="arabicPeriod" startAt="6"/>
              <a:tabLst>
                <a:tab pos="971550" algn="l"/>
                <a:tab pos="2743200" algn="l"/>
              </a:tabLst>
            </a:pPr>
            <a:r>
              <a:rPr lang="en-US" sz="2200" b="1" dirty="0" smtClean="0">
                <a:solidFill>
                  <a:srgbClr val="C00000"/>
                </a:solidFill>
                <a:latin typeface="Arial" panose="020B0604020202020204" pitchFamily="34" charset="0"/>
                <a:cs typeface="Arial" panose="020B0604020202020204" pitchFamily="34" charset="0"/>
              </a:rPr>
              <a:t>Real </a:t>
            </a:r>
            <a:r>
              <a:rPr lang="en-US" sz="2200" dirty="0" smtClean="0">
                <a:latin typeface="Arial" panose="020B0604020202020204" pitchFamily="34" charset="0"/>
                <a:cs typeface="Arial" panose="020B0604020202020204" pitchFamily="34" charset="0"/>
              </a:rPr>
              <a:t>Calculate the height of The Shard using similar triangles.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9"/>
              <a:tabLst>
                <a:tab pos="971550" algn="l"/>
                <a:tab pos="2743200" algn="l"/>
              </a:tabLst>
            </a:pPr>
            <a:r>
              <a:rPr lang="en-US" sz="2200" dirty="0">
                <a:latin typeface="Arial" panose="020B0604020202020204" pitchFamily="34" charset="0"/>
                <a:cs typeface="Arial" panose="020B0604020202020204" pitchFamily="34" charset="0"/>
              </a:rPr>
              <a:t>Shape </a:t>
            </a:r>
            <a:r>
              <a:rPr lang="en-US" sz="2200" i="1" dirty="0">
                <a:latin typeface="Arial" panose="020B0604020202020204" pitchFamily="34" charset="0"/>
                <a:cs typeface="Arial" panose="020B0604020202020204" pitchFamily="34" charset="0"/>
              </a:rPr>
              <a:t>K</a:t>
            </a:r>
            <a:r>
              <a:rPr lang="en-US" sz="2200" dirty="0">
                <a:latin typeface="Arial" panose="020B0604020202020204" pitchFamily="34" charset="0"/>
                <a:cs typeface="Arial" panose="020B0604020202020204" pitchFamily="34" charset="0"/>
              </a:rPr>
              <a:t> is similar to shape </a:t>
            </a:r>
            <a:r>
              <a:rPr lang="en-US" sz="2200" i="1" dirty="0" smtClean="0">
                <a:latin typeface="Arial" panose="020B0604020202020204" pitchFamily="34" charset="0"/>
                <a:cs typeface="Arial" panose="020B0604020202020204" pitchFamily="34" charset="0"/>
              </a:rPr>
              <a:t>L</a:t>
            </a:r>
            <a:r>
              <a:rPr lang="en-US" sz="2200" dirty="0" smtClean="0">
                <a:latin typeface="Arial" panose="020B0604020202020204" pitchFamily="34" charset="0"/>
                <a:cs typeface="Arial" panose="020B0604020202020204" pitchFamily="34" charset="0"/>
              </a:rPr>
              <a:t>. The </a:t>
            </a:r>
            <a:r>
              <a:rPr lang="en-US" sz="2200" dirty="0">
                <a:latin typeface="Arial" panose="020B0604020202020204" pitchFamily="34" charset="0"/>
                <a:cs typeface="Arial" panose="020B0604020202020204" pitchFamily="34" charset="0"/>
              </a:rPr>
              <a:t>perimeter of </a:t>
            </a:r>
            <a:r>
              <a:rPr lang="en-US" sz="2200" dirty="0" smtClean="0">
                <a:latin typeface="Arial" panose="020B0604020202020204" pitchFamily="34" charset="0"/>
                <a:cs typeface="Arial" panose="020B0604020202020204" pitchFamily="34" charset="0"/>
              </a:rPr>
              <a:t>shape </a:t>
            </a:r>
            <a:r>
              <a:rPr lang="en-US" sz="2200" i="1" dirty="0" smtClean="0">
                <a:latin typeface="Arial" panose="020B0604020202020204" pitchFamily="34" charset="0"/>
                <a:cs typeface="Arial" panose="020B0604020202020204" pitchFamily="34" charset="0"/>
              </a:rPr>
              <a:t>K</a:t>
            </a:r>
            <a:r>
              <a:rPr lang="en-US" sz="2200" dirty="0" smtClean="0">
                <a:latin typeface="Arial" panose="020B0604020202020204" pitchFamily="34" charset="0"/>
                <a:cs typeface="Arial" panose="020B0604020202020204" pitchFamily="34" charset="0"/>
              </a:rPr>
              <a:t> is </a:t>
            </a:r>
            <a:r>
              <a:rPr lang="en-US" sz="2200" dirty="0">
                <a:latin typeface="Arial" panose="020B0604020202020204" pitchFamily="34" charset="0"/>
                <a:cs typeface="Arial" panose="020B0604020202020204" pitchFamily="34" charset="0"/>
              </a:rPr>
              <a:t>7.5cm and its area is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4.8cm</a:t>
            </a:r>
            <a:r>
              <a:rPr lang="en-US" sz="2200" baseline="300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Find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perimeter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and area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shape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a:t>
            </a:r>
            <a:endParaRPr lang="pl-PL"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4" y="1268760"/>
            <a:ext cx="548641" cy="548641"/>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05241" y="1988840"/>
            <a:ext cx="3050735" cy="1830440"/>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21740" y="4659021"/>
            <a:ext cx="2786364" cy="1884893"/>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3485" y="3933056"/>
            <a:ext cx="548640" cy="537090"/>
          </a:xfrm>
          <a:prstGeom prst="rect">
            <a:avLst/>
          </a:prstGeom>
        </p:spPr>
      </p:pic>
    </p:spTree>
    <p:extLst>
      <p:ext uri="{BB962C8B-B14F-4D97-AF65-F5344CB8AC3E}">
        <p14:creationId xmlns:p14="http://schemas.microsoft.com/office/powerpoint/2010/main" val="661337885"/>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376</a:t>
            </a:r>
            <a:endParaRPr lang="en-GB" sz="1400" b="1" dirty="0">
              <a:latin typeface="Calibri" panose="020F0502020204030204" pitchFamily="34" charset="0"/>
            </a:endParaRPr>
          </a:p>
        </p:txBody>
      </p:sp>
      <p:sp>
        <p:nvSpPr>
          <p:cNvPr id="3" name="Rectangle 2"/>
          <p:cNvSpPr/>
          <p:nvPr/>
        </p:nvSpPr>
        <p:spPr>
          <a:xfrm>
            <a:off x="251520" y="1196752"/>
            <a:ext cx="5256584" cy="4316566"/>
          </a:xfrm>
          <a:prstGeom prst="rect">
            <a:avLst/>
          </a:prstGeom>
        </p:spPr>
        <p:txBody>
          <a:bodyPr wrap="square">
            <a:spAutoFit/>
          </a:bodyPr>
          <a:lstStyle/>
          <a:p>
            <a:pPr marL="514350" indent="-514350">
              <a:buClr>
                <a:srgbClr val="C00000"/>
              </a:buClr>
              <a:buFont typeface="+mj-lt"/>
              <a:buAutoNum type="arabicPeriod" startAt="7"/>
              <a:tabLst>
                <a:tab pos="971550" algn="l"/>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diagram shows two flower beds made in the shape of similar </a:t>
            </a:r>
            <a:r>
              <a:rPr lang="en-US" sz="2200" dirty="0" err="1" smtClean="0">
                <a:latin typeface="Arial" panose="020B0604020202020204" pitchFamily="34" charset="0"/>
                <a:cs typeface="Arial" panose="020B0604020202020204" pitchFamily="34" charset="0"/>
              </a:rPr>
              <a:t>trapezi</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800" dirty="0" smtClean="0">
                <a:latin typeface="Arial" panose="020B0604020202020204" pitchFamily="34" charset="0"/>
                <a:cs typeface="Arial" panose="020B0604020202020204" pitchFamily="34" charset="0"/>
              </a:rPr>
              <a:t/>
            </a:r>
            <a:br>
              <a:rPr lang="en-US" sz="8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perimeter of the small flower bed is 36 </a:t>
            </a:r>
            <a:r>
              <a:rPr lang="en-US" sz="2200" dirty="0" smtClean="0">
                <a:latin typeface="Arial" panose="020B0604020202020204" pitchFamily="34" charset="0"/>
                <a:cs typeface="Arial" panose="020B0604020202020204" pitchFamily="34" charset="0"/>
              </a:rPr>
              <a:t>m.</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area of the small flower bed is 60 </a:t>
            </a:r>
            <a:r>
              <a:rPr lang="en-US" sz="2200" dirty="0" smtClean="0">
                <a:latin typeface="Arial" panose="020B0604020202020204" pitchFamily="34" charset="0"/>
                <a:cs typeface="Arial" panose="020B0604020202020204" pitchFamily="34" charset="0"/>
              </a:rPr>
              <a:t>m</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Work </a:t>
            </a:r>
            <a:r>
              <a:rPr lang="en-US" sz="2200" dirty="0">
                <a:latin typeface="Arial" panose="020B0604020202020204" pitchFamily="34" charset="0"/>
                <a:cs typeface="Arial" panose="020B0604020202020204" pitchFamily="34" charset="0"/>
              </a:rPr>
              <a:t>out the perimeter and area of the large flower bed.</a:t>
            </a:r>
            <a:endParaRPr lang="pl-PL" sz="2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
        <p:nvSpPr>
          <p:cNvPr id="9" name="Rectangle 8"/>
          <p:cNvSpPr/>
          <p:nvPr/>
        </p:nvSpPr>
        <p:spPr>
          <a:xfrm flipH="1">
            <a:off x="251520" y="5463515"/>
            <a:ext cx="5204539" cy="106182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chemeClr val="accent3">
                    <a:lumMod val="50000"/>
                  </a:schemeClr>
                </a:solidFill>
                <a:latin typeface="Arial" panose="020B0604020202020204" pitchFamily="34" charset="0"/>
                <a:cs typeface="Arial" panose="020B0604020202020204" pitchFamily="34" charset="0"/>
              </a:rPr>
              <a:t>Q7 strategy hint</a:t>
            </a:r>
            <a:r>
              <a:rPr lang="en-US" sz="2100" dirty="0" smtClean="0">
                <a:solidFill>
                  <a:schemeClr val="accent3">
                    <a:lumMod val="50000"/>
                  </a:schemeClr>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 First work out the linear scale factor of the enlargement </a:t>
            </a:r>
            <a:r>
              <a:rPr lang="en-US" sz="2100" dirty="0" smtClean="0">
                <a:solidFill>
                  <a:schemeClr val="tx1"/>
                </a:solidFill>
                <a:latin typeface="Arial" panose="020B0604020202020204" pitchFamily="34" charset="0"/>
                <a:cs typeface="Arial" panose="020B0604020202020204" pitchFamily="34" charset="0"/>
              </a:rPr>
              <a:t>(</a:t>
            </a:r>
            <a:r>
              <a:rPr lang="en-US" sz="2100" i="1" dirty="0" smtClean="0">
                <a:solidFill>
                  <a:schemeClr val="tx1"/>
                </a:solidFill>
                <a:latin typeface="Arial" panose="020B0604020202020204" pitchFamily="34" charset="0"/>
                <a:cs typeface="Arial" panose="020B0604020202020204" pitchFamily="34" charset="0"/>
              </a:rPr>
              <a:t>k</a:t>
            </a:r>
            <a:r>
              <a:rPr lang="en-US" sz="2100" dirty="0" smtClean="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The area is enlarged by scale factor </a:t>
            </a:r>
            <a:r>
              <a:rPr lang="en-US" sz="21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1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0457" y="1965452"/>
            <a:ext cx="3226664" cy="1702961"/>
          </a:xfrm>
          <a:prstGeom prst="rect">
            <a:avLst/>
          </a:prstGeom>
        </p:spPr>
      </p:pic>
    </p:spTree>
    <p:extLst>
      <p:ext uri="{BB962C8B-B14F-4D97-AF65-F5344CB8AC3E}">
        <p14:creationId xmlns:p14="http://schemas.microsoft.com/office/powerpoint/2010/main" val="3608757905"/>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376</a:t>
            </a:r>
            <a:endParaRPr lang="en-GB" sz="1400" b="1" dirty="0">
              <a:latin typeface="Calibri" panose="020F050202020403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grpSp>
        <p:nvGrpSpPr>
          <p:cNvPr id="10" name="Group 9"/>
          <p:cNvGrpSpPr/>
          <p:nvPr/>
        </p:nvGrpSpPr>
        <p:grpSpPr>
          <a:xfrm>
            <a:off x="305905" y="1268760"/>
            <a:ext cx="5130191" cy="5409311"/>
            <a:chOff x="3483872" y="1089031"/>
            <a:chExt cx="5264592" cy="5409311"/>
          </a:xfrm>
        </p:grpSpPr>
        <p:sp>
          <p:nvSpPr>
            <p:cNvPr id="11" name="Round Diagonal Corner Rectangle 10"/>
            <p:cNvSpPr/>
            <p:nvPr/>
          </p:nvSpPr>
          <p:spPr>
            <a:xfrm>
              <a:off x="3491880" y="1089031"/>
              <a:ext cx="5256584" cy="525658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4832092"/>
            </a:xfrm>
            <a:prstGeom prst="rect">
              <a:avLst/>
            </a:prstGeom>
          </p:spPr>
          <p:txBody>
            <a:bodyPr wrap="square">
              <a:spAutoFit/>
            </a:bodyPr>
            <a:lstStyle/>
            <a:p>
              <a:pPr>
                <a:spcAft>
                  <a:spcPts val="0"/>
                </a:spcAft>
                <a:tabLst>
                  <a:tab pos="4972050" algn="r"/>
                </a:tabLst>
              </a:pPr>
              <a:r>
                <a:rPr lang="en-US" sz="2160" dirty="0" smtClean="0"/>
                <a:t>A company </a:t>
              </a:r>
              <a:br>
                <a:rPr lang="en-US" sz="2160" dirty="0" smtClean="0"/>
              </a:br>
              <a:r>
                <a:rPr lang="en-US" sz="2160" dirty="0" smtClean="0"/>
                <a:t>makes teddy </a:t>
              </a:r>
              <a:br>
                <a:rPr lang="en-US" sz="2160" dirty="0" smtClean="0"/>
              </a:br>
              <a:r>
                <a:rPr lang="en-US" sz="2160" dirty="0" smtClean="0"/>
                <a:t>bears. </a:t>
              </a:r>
              <a:br>
                <a:rPr lang="en-US" sz="2160" dirty="0" smtClean="0"/>
              </a:br>
              <a:r>
                <a:rPr lang="en-US" sz="2160" dirty="0" smtClean="0"/>
                <a:t>The </a:t>
              </a:r>
              <a:r>
                <a:rPr lang="en-US" sz="2160" dirty="0"/>
                <a:t>company </a:t>
              </a:r>
              <a:r>
                <a:rPr lang="en-US" sz="2160" dirty="0" smtClean="0"/>
                <a:t/>
              </a:r>
              <a:br>
                <a:rPr lang="en-US" sz="2160" dirty="0" smtClean="0"/>
              </a:br>
              <a:r>
                <a:rPr lang="en-US" sz="2160" dirty="0" smtClean="0"/>
                <a:t>makes </a:t>
              </a:r>
              <a:r>
                <a:rPr lang="en-US" sz="2160" dirty="0"/>
                <a:t>small </a:t>
              </a:r>
              <a:r>
                <a:rPr lang="en-US" sz="2160" dirty="0" smtClean="0"/>
                <a:t/>
              </a:r>
              <a:br>
                <a:rPr lang="en-US" sz="2160" dirty="0" smtClean="0"/>
              </a:br>
              <a:r>
                <a:rPr lang="en-US" sz="2160" dirty="0" smtClean="0"/>
                <a:t>bears </a:t>
              </a:r>
              <a:r>
                <a:rPr lang="en-US" sz="2160" dirty="0"/>
                <a:t>that are </a:t>
              </a:r>
              <a:r>
                <a:rPr lang="en-US" sz="2160" dirty="0" smtClean="0"/>
                <a:t/>
              </a:r>
              <a:br>
                <a:rPr lang="en-US" sz="2160" dirty="0" smtClean="0"/>
              </a:br>
              <a:r>
                <a:rPr lang="en-US" sz="2160" dirty="0" smtClean="0"/>
                <a:t>15 </a:t>
              </a:r>
              <a:r>
                <a:rPr lang="en-US" sz="2160" dirty="0"/>
                <a:t>cm </a:t>
              </a:r>
              <a:r>
                <a:rPr lang="en-US" sz="2160" dirty="0" smtClean="0"/>
                <a:t>tall. A </a:t>
              </a:r>
              <a:br>
                <a:rPr lang="en-US" sz="2160" dirty="0" smtClean="0"/>
              </a:br>
              <a:r>
                <a:rPr lang="en-US" sz="2160" dirty="0" smtClean="0"/>
                <a:t>small </a:t>
              </a:r>
              <a:r>
                <a:rPr lang="en-US" sz="2160" dirty="0"/>
                <a:t>bear has </a:t>
              </a:r>
              <a:r>
                <a:rPr lang="en-US" sz="2160" dirty="0" smtClean="0"/>
                <a:t/>
              </a:r>
              <a:br>
                <a:rPr lang="en-US" sz="2160" dirty="0" smtClean="0"/>
              </a:br>
              <a:r>
                <a:rPr lang="en-US" sz="2160" dirty="0" smtClean="0"/>
                <a:t>a </a:t>
              </a:r>
              <a:r>
                <a:rPr lang="en-US" sz="2160" dirty="0"/>
                <a:t>surface area of 200 cm</a:t>
              </a:r>
              <a:r>
                <a:rPr lang="en-US" sz="2160" baseline="30000" dirty="0"/>
                <a:t>2</a:t>
              </a:r>
              <a:r>
                <a:rPr lang="en-US" sz="2160" dirty="0"/>
                <a:t>.</a:t>
              </a:r>
            </a:p>
            <a:p>
              <a:pPr>
                <a:spcAft>
                  <a:spcPts val="0"/>
                </a:spcAft>
                <a:tabLst>
                  <a:tab pos="4972050" algn="r"/>
                </a:tabLst>
              </a:pPr>
              <a:r>
                <a:rPr lang="en-US" sz="2160" dirty="0"/>
                <a:t>The same company make giant bears which are 1.8 m </a:t>
              </a:r>
              <a:r>
                <a:rPr lang="en-US" sz="2160" dirty="0" smtClean="0"/>
                <a:t>tall. A </a:t>
              </a:r>
              <a:r>
                <a:rPr lang="en-US" sz="2160" dirty="0"/>
                <a:t>giant bear is mathematically similar to a small bear.</a:t>
              </a:r>
            </a:p>
            <a:p>
              <a:pPr>
                <a:spcAft>
                  <a:spcPts val="0"/>
                </a:spcAft>
                <a:tabLst>
                  <a:tab pos="4972050" algn="r"/>
                </a:tabLst>
              </a:pPr>
              <a:r>
                <a:rPr lang="en-US" sz="2160" dirty="0"/>
                <a:t>Work out the surface area of a giant bear. </a:t>
              </a:r>
              <a:r>
                <a:rPr lang="en-US" sz="2160" dirty="0" smtClean="0"/>
                <a:t>	</a:t>
              </a:r>
              <a:r>
                <a:rPr lang="en-US" sz="2160" b="1" dirty="0" smtClean="0"/>
                <a:t>(</a:t>
              </a:r>
              <a:r>
                <a:rPr lang="en-US" sz="2160" b="1" dirty="0"/>
                <a:t>3 marks)</a:t>
              </a:r>
            </a:p>
          </p:txBody>
        </p:sp>
      </p:gr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93989" y="1844824"/>
            <a:ext cx="2670099" cy="2583965"/>
          </a:xfrm>
          <a:prstGeom prst="rect">
            <a:avLst/>
          </a:prstGeom>
        </p:spPr>
      </p:pic>
      <p:sp>
        <p:nvSpPr>
          <p:cNvPr id="14" name="Rectangle 13"/>
          <p:cNvSpPr/>
          <p:nvPr/>
        </p:nvSpPr>
        <p:spPr>
          <a:xfrm flipH="1">
            <a:off x="5580112" y="5397023"/>
            <a:ext cx="3213722" cy="120032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Q8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First work out the length ratio. Remember the lengths need to be in the same units.</a:t>
            </a:r>
          </a:p>
        </p:txBody>
      </p:sp>
    </p:spTree>
    <p:extLst>
      <p:ext uri="{BB962C8B-B14F-4D97-AF65-F5344CB8AC3E}">
        <p14:creationId xmlns:p14="http://schemas.microsoft.com/office/powerpoint/2010/main" val="3087101429"/>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377</a:t>
            </a:r>
            <a:endParaRPr lang="en-GB" sz="1400" b="1" dirty="0">
              <a:latin typeface="Calibri" panose="020F0502020204030204" pitchFamily="34" charset="0"/>
            </a:endParaRPr>
          </a:p>
        </p:txBody>
      </p:sp>
      <p:grpSp>
        <p:nvGrpSpPr>
          <p:cNvPr id="9" name="Group 8"/>
          <p:cNvGrpSpPr/>
          <p:nvPr/>
        </p:nvGrpSpPr>
        <p:grpSpPr>
          <a:xfrm>
            <a:off x="179512" y="1196752"/>
            <a:ext cx="8712968" cy="5337585"/>
            <a:chOff x="3483872" y="1089029"/>
            <a:chExt cx="5264592" cy="5337585"/>
          </a:xfrm>
        </p:grpSpPr>
        <p:sp>
          <p:nvSpPr>
            <p:cNvPr id="10" name="Round Diagonal Corner Rectangle 9"/>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8865" y="1618055"/>
                  <a:ext cx="5146090" cy="4711226"/>
                </a:xfrm>
                <a:prstGeom prst="rect">
                  <a:avLst/>
                </a:prstGeom>
              </p:spPr>
              <p:txBody>
                <a:bodyPr wrap="square">
                  <a:spAutoFit/>
                </a:bodyPr>
                <a:lstStyle/>
                <a:p>
                  <a:pPr>
                    <a:spcAft>
                      <a:spcPts val="0"/>
                    </a:spcAft>
                    <a:tabLst>
                      <a:tab pos="4972050" algn="r"/>
                    </a:tabLst>
                  </a:pPr>
                  <a:r>
                    <a:rPr lang="en-US" sz="2360" dirty="0" smtClean="0"/>
                    <a:t>Shape D is similar to shape E. </a:t>
                  </a:r>
                  <a:r>
                    <a:rPr lang="en-US" sz="2360" dirty="0" smtClean="0">
                      <a:latin typeface="Arial" panose="020B0604020202020204" pitchFamily="34" charset="0"/>
                      <a:cs typeface="Arial" panose="020B0604020202020204" pitchFamily="34" charset="0"/>
                    </a:rPr>
                    <a:t>Calculate the length of shape E.</a:t>
                  </a:r>
                </a:p>
                <a:p>
                  <a:pPr>
                    <a:spcAft>
                      <a:spcPts val="0"/>
                    </a:spcAft>
                    <a:tabLst>
                      <a:tab pos="4972050" algn="r"/>
                    </a:tabLst>
                  </a:pPr>
                  <a:endParaRPr lang="en-US" sz="2400" dirty="0" smtClean="0">
                    <a:latin typeface="Comic Sans MS" panose="030F0702030302020204" pitchFamily="66" charset="0"/>
                  </a:endParaRPr>
                </a:p>
                <a:p>
                  <a:pPr>
                    <a:spcAft>
                      <a:spcPts val="0"/>
                    </a:spcAft>
                    <a:tabLst>
                      <a:tab pos="4972050" algn="r"/>
                    </a:tabLst>
                  </a:pPr>
                  <a:endParaRPr lang="en-US" sz="2400" dirty="0">
                    <a:latin typeface="Comic Sans MS" panose="030F0702030302020204" pitchFamily="66" charset="0"/>
                  </a:endParaRPr>
                </a:p>
                <a:p>
                  <a:pPr>
                    <a:spcAft>
                      <a:spcPts val="0"/>
                    </a:spcAft>
                    <a:tabLst>
                      <a:tab pos="4972050" algn="r"/>
                    </a:tabLst>
                  </a:pPr>
                  <a:endParaRPr lang="en-US" sz="2400" dirty="0" smtClean="0">
                    <a:latin typeface="Comic Sans MS" panose="030F0702030302020204" pitchFamily="66" charset="0"/>
                  </a:endParaRPr>
                </a:p>
                <a:p>
                  <a:pPr>
                    <a:spcAft>
                      <a:spcPts val="0"/>
                    </a:spcAft>
                    <a:tabLst>
                      <a:tab pos="4972050" algn="r"/>
                    </a:tabLst>
                  </a:pPr>
                  <a:endParaRPr lang="en-US" sz="2400" dirty="0">
                    <a:latin typeface="Comic Sans MS" panose="030F0702030302020204" pitchFamily="66" charset="0"/>
                  </a:endParaRPr>
                </a:p>
                <a:p>
                  <a:pPr>
                    <a:spcAft>
                      <a:spcPts val="0"/>
                    </a:spcAft>
                    <a:tabLst>
                      <a:tab pos="4972050" algn="r"/>
                    </a:tabLst>
                  </a:pPr>
                  <a:endParaRPr lang="en-US" sz="2400" dirty="0" smtClean="0">
                    <a:latin typeface="Comic Sans MS" panose="030F0702030302020204" pitchFamily="66" charset="0"/>
                  </a:endParaRPr>
                </a:p>
                <a:p>
                  <a:pPr>
                    <a:spcAft>
                      <a:spcPts val="0"/>
                    </a:spcAft>
                    <a:tabLst>
                      <a:tab pos="4972050" algn="r"/>
                    </a:tabLst>
                  </a:pPr>
                  <a:endParaRPr lang="en-US" sz="2400" dirty="0">
                    <a:latin typeface="Comic Sans MS" panose="030F0702030302020204" pitchFamily="66" charset="0"/>
                  </a:endParaRPr>
                </a:p>
                <a:p>
                  <a:pPr>
                    <a:spcAft>
                      <a:spcPts val="0"/>
                    </a:spcAft>
                    <a:tabLst>
                      <a:tab pos="4972050" algn="r"/>
                    </a:tabLst>
                  </a:pPr>
                  <a:endParaRPr lang="en-US" sz="2400" dirty="0" smtClean="0">
                    <a:latin typeface="Comic Sans MS" panose="030F0702030302020204" pitchFamily="66" charset="0"/>
                  </a:endParaRPr>
                </a:p>
                <a:p>
                  <a:pPr>
                    <a:spcAft>
                      <a:spcPts val="0"/>
                    </a:spcAft>
                    <a:tabLst>
                      <a:tab pos="4972050" algn="r"/>
                    </a:tabLst>
                  </a:pPr>
                  <a:endParaRPr lang="en-US" sz="2400" dirty="0">
                    <a:latin typeface="Comic Sans MS" panose="030F0702030302020204" pitchFamily="66" charset="0"/>
                  </a:endParaRPr>
                </a:p>
                <a:p>
                  <a:pPr>
                    <a:spcAft>
                      <a:spcPts val="0"/>
                    </a:spcAft>
                    <a:tabLst>
                      <a:tab pos="4972050" algn="r"/>
                    </a:tabLst>
                  </a:pPr>
                  <a:r>
                    <a:rPr lang="en-US" sz="2400" dirty="0" smtClean="0">
                      <a:solidFill>
                        <a:srgbClr val="0070C0"/>
                      </a:solidFill>
                      <a:latin typeface="Comic Sans MS" panose="030F0702030302020204" pitchFamily="66" charset="0"/>
                    </a:rPr>
                    <a:t>Area scale factor =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b="0" i="0" smtClean="0">
                              <a:solidFill>
                                <a:srgbClr val="0070C0"/>
                              </a:solidFill>
                              <a:latin typeface="Cambria Math" panose="02040503050406030204" pitchFamily="18" charset="0"/>
                              <a:cs typeface="Arial" panose="020B0604020202020204" pitchFamily="34" charset="0"/>
                            </a:rPr>
                            <m:t>539</m:t>
                          </m:r>
                        </m:num>
                        <m:den>
                          <m:r>
                            <a:rPr lang="en-US" sz="2400" b="0" i="0" smtClean="0">
                              <a:solidFill>
                                <a:srgbClr val="0070C0"/>
                              </a:solidFill>
                              <a:latin typeface="Cambria Math" panose="02040503050406030204" pitchFamily="18" charset="0"/>
                              <a:cs typeface="Arial" panose="020B0604020202020204" pitchFamily="34" charset="0"/>
                            </a:rPr>
                            <m:t>11</m:t>
                          </m:r>
                        </m:den>
                      </m:f>
                    </m:oMath>
                  </a14:m>
                  <a:r>
                    <a:rPr lang="en-US" sz="2400" dirty="0" smtClean="0">
                      <a:solidFill>
                        <a:srgbClr val="0070C0"/>
                      </a:solidFill>
                      <a:latin typeface="Comic Sans MS" panose="030F0702030302020204" pitchFamily="66" charset="0"/>
                    </a:rPr>
                    <a:t> = 49 = k</a:t>
                  </a:r>
                  <a:r>
                    <a:rPr lang="en-US" sz="2400" baseline="30000" dirty="0" smtClean="0">
                      <a:solidFill>
                        <a:srgbClr val="0070C0"/>
                      </a:solidFill>
                      <a:latin typeface="Comic Sans MS" panose="030F0702030302020204" pitchFamily="66" charset="0"/>
                    </a:rPr>
                    <a:t>2</a:t>
                  </a:r>
                </a:p>
                <a:p>
                  <a:pPr>
                    <a:spcAft>
                      <a:spcPts val="0"/>
                    </a:spcAft>
                    <a:tabLst>
                      <a:tab pos="4972050" algn="r"/>
                    </a:tabLst>
                  </a:pPr>
                  <a:r>
                    <a:rPr lang="en-US" sz="2400" dirty="0" smtClean="0">
                      <a:solidFill>
                        <a:srgbClr val="0070C0"/>
                      </a:solidFill>
                      <a:latin typeface="Comic Sans MS" panose="030F0702030302020204" pitchFamily="66" charset="0"/>
                    </a:rPr>
                    <a:t>k = </a:t>
                  </a:r>
                  <a14:m>
                    <m:oMath xmlns:m="http://schemas.openxmlformats.org/officeDocument/2006/math">
                      <m:rad>
                        <m:radPr>
                          <m:degHide m:val="on"/>
                          <m:ctrlPr>
                            <a:rPr lang="en-US" sz="2400" i="1">
                              <a:solidFill>
                                <a:srgbClr val="0070C0"/>
                              </a:solidFill>
                              <a:latin typeface="Cambria Math" panose="02040503050406030204" pitchFamily="18" charset="0"/>
                            </a:rPr>
                          </m:ctrlPr>
                        </m:radPr>
                        <m:deg/>
                        <m:e>
                          <m:r>
                            <a:rPr lang="en-US" sz="2400" b="0" i="1" smtClean="0">
                              <a:solidFill>
                                <a:srgbClr val="0070C0"/>
                              </a:solidFill>
                              <a:latin typeface="Cambria Math" panose="02040503050406030204" pitchFamily="18" charset="0"/>
                            </a:rPr>
                            <m:t>49</m:t>
                          </m:r>
                        </m:e>
                      </m:rad>
                    </m:oMath>
                  </a14:m>
                  <a:r>
                    <a:rPr lang="en-US" sz="2400" dirty="0" smtClean="0">
                      <a:solidFill>
                        <a:srgbClr val="0070C0"/>
                      </a:solidFill>
                      <a:latin typeface="Comic Sans MS" panose="030F0702030302020204" pitchFamily="66" charset="0"/>
                    </a:rPr>
                    <a:t> = 7</a:t>
                  </a:r>
                </a:p>
                <a:p>
                  <a:pPr>
                    <a:spcAft>
                      <a:spcPts val="0"/>
                    </a:spcAft>
                    <a:tabLst>
                      <a:tab pos="4972050" algn="r"/>
                    </a:tabLst>
                  </a:pPr>
                  <a:r>
                    <a:rPr lang="en-US" sz="2400" dirty="0" smtClean="0">
                      <a:solidFill>
                        <a:srgbClr val="0070C0"/>
                      </a:solidFill>
                      <a:latin typeface="Comic Sans MS" panose="030F0702030302020204" pitchFamily="66" charset="0"/>
                    </a:rPr>
                    <a:t>Shape E has length 7 x 4 = 28cm</a:t>
                  </a:r>
                  <a:endParaRPr lang="en-US" sz="2400" dirty="0">
                    <a:solidFill>
                      <a:srgbClr val="0070C0"/>
                    </a:solidFill>
                    <a:latin typeface="Comic Sans MS" panose="030F0702030302020204" pitchFamily="66"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58865" y="1618055"/>
                  <a:ext cx="5146090" cy="4711226"/>
                </a:xfrm>
                <a:prstGeom prst="rect">
                  <a:avLst/>
                </a:prstGeom>
                <a:blipFill rotWithShape="0">
                  <a:blip r:embed="rId4"/>
                  <a:stretch>
                    <a:fillRect l="-1145" t="-1035" r="-1074" b="-2070"/>
                  </a:stretch>
                </a:blipFill>
              </p:spPr>
              <p:txBody>
                <a:bodyPr/>
                <a:lstStyle/>
                <a:p>
                  <a:r>
                    <a:rPr lang="en-US">
                      <a:noFill/>
                    </a:rPr>
                    <a:t> </a:t>
                  </a:r>
                </a:p>
              </p:txBody>
            </p:sp>
          </mc:Fallback>
        </mc:AlternateContent>
      </p:grpSp>
      <p:sp>
        <p:nvSpPr>
          <p:cNvPr id="13" name="Rectangle 12"/>
          <p:cNvSpPr/>
          <p:nvPr/>
        </p:nvSpPr>
        <p:spPr>
          <a:xfrm flipH="1">
            <a:off x="6084167" y="3434224"/>
            <a:ext cx="2696238"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In an enlargement by scale factor k, the area is enlarged by scale factor </a:t>
            </a:r>
            <a:r>
              <a:rPr lang="en-US" sz="2400" i="1" dirty="0">
                <a:solidFill>
                  <a:schemeClr val="tx1"/>
                </a:solidFill>
                <a:latin typeface="Arial" panose="020B0604020202020204" pitchFamily="34" charset="0"/>
                <a:cs typeface="Arial" panose="020B0604020202020204" pitchFamily="34" charset="0"/>
              </a:rPr>
              <a:t>k</a:t>
            </a:r>
            <a:r>
              <a:rPr lang="en-US" sz="2400" baseline="30000" dirty="0">
                <a:solidFill>
                  <a:schemeClr val="tx1"/>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a:t>
            </a:r>
          </a:p>
        </p:txBody>
      </p:sp>
      <p:sp>
        <p:nvSpPr>
          <p:cNvPr id="17" name="Rectangle 16"/>
          <p:cNvSpPr/>
          <p:nvPr/>
        </p:nvSpPr>
        <p:spPr>
          <a:xfrm flipH="1">
            <a:off x="6084166" y="5478323"/>
            <a:ext cx="26962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i="1" dirty="0" smtClean="0">
                <a:solidFill>
                  <a:schemeClr val="tx1"/>
                </a:solidFill>
                <a:latin typeface="Arial" panose="020B0604020202020204" pitchFamily="34" charset="0"/>
                <a:cs typeface="Arial" panose="020B0604020202020204" pitchFamily="34" charset="0"/>
              </a:rPr>
              <a:t>K</a:t>
            </a:r>
            <a:r>
              <a:rPr lang="en-US" sz="2400" dirty="0" smtClean="0">
                <a:solidFill>
                  <a:schemeClr val="tx1"/>
                </a:solidFill>
                <a:latin typeface="Arial" panose="020B0604020202020204" pitchFamily="34" charset="0"/>
                <a:cs typeface="Arial" panose="020B0604020202020204" pitchFamily="34" charset="0"/>
              </a:rPr>
              <a:t> is </a:t>
            </a:r>
            <a:r>
              <a:rPr lang="en-US" sz="2400" dirty="0">
                <a:solidFill>
                  <a:schemeClr val="tx1"/>
                </a:solidFill>
                <a:latin typeface="Arial" panose="020B0604020202020204" pitchFamily="34" charset="0"/>
                <a:cs typeface="Arial" panose="020B0604020202020204" pitchFamily="34" charset="0"/>
              </a:rPr>
              <a:t>the linear scale factor.</a:t>
            </a:r>
            <a:endParaRPr lang="en-US" sz="2400" i="1" dirty="0">
              <a:solidFill>
                <a:schemeClr val="tx1"/>
              </a:solidFill>
              <a:latin typeface="Arial" panose="020B0604020202020204" pitchFamily="34" charset="0"/>
              <a:cs typeface="Arial" panose="020B0604020202020204" pitchFamily="34" charset="0"/>
            </a:endParaRPr>
          </a:p>
        </p:txBody>
      </p:sp>
      <p:cxnSp>
        <p:nvCxnSpPr>
          <p:cNvPr id="23" name="Straight Arrow Connector 22"/>
          <p:cNvCxnSpPr>
            <a:stCxn id="17" idx="3"/>
          </p:cNvCxnSpPr>
          <p:nvPr/>
        </p:nvCxnSpPr>
        <p:spPr>
          <a:xfrm flipH="1" flipV="1">
            <a:off x="2123728" y="5796320"/>
            <a:ext cx="3960438" cy="97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3424" y="2211517"/>
            <a:ext cx="5090664" cy="2801659"/>
          </a:xfrm>
          <a:prstGeom prst="rect">
            <a:avLst/>
          </a:prstGeom>
        </p:spPr>
      </p:pic>
      <p:cxnSp>
        <p:nvCxnSpPr>
          <p:cNvPr id="33" name="Straight Arrow Connector 32"/>
          <p:cNvCxnSpPr>
            <a:stCxn id="13" idx="3"/>
          </p:cNvCxnSpPr>
          <p:nvPr/>
        </p:nvCxnSpPr>
        <p:spPr>
          <a:xfrm flipH="1">
            <a:off x="5042901" y="4403720"/>
            <a:ext cx="1041266" cy="7259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66250"/>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377</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marL="514350" indent="-514350">
              <a:buClr>
                <a:srgbClr val="C00000"/>
              </a:buClr>
              <a:buFont typeface="+mj-lt"/>
              <a:buAutoNum type="arabicPeriod" startAt="10"/>
              <a:tabLst>
                <a:tab pos="971550" algn="l"/>
                <a:tab pos="2743200" algn="l"/>
              </a:tabLst>
            </a:pPr>
            <a:r>
              <a:rPr lang="en-US" sz="2200" dirty="0">
                <a:latin typeface="Arial" panose="020B0604020202020204" pitchFamily="34" charset="0"/>
                <a:cs typeface="Arial" panose="020B0604020202020204" pitchFamily="34" charset="0"/>
              </a:rPr>
              <a:t>Shape A is similar to shape B.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area of shape A is 126cm</a:t>
            </a:r>
            <a:r>
              <a:rPr lang="en-US" sz="2200" baseline="30000" dirty="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area of shape B is 283.5 cm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Calculate:</a:t>
            </a:r>
          </a:p>
          <a:p>
            <a:pPr marL="971550" lvl="1" indent="-51435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length </a:t>
            </a:r>
            <a:r>
              <a:rPr lang="en-US" sz="2200" i="1" dirty="0">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length </a:t>
            </a:r>
            <a:r>
              <a:rPr lang="en-US" sz="2200" i="1" dirty="0">
                <a:latin typeface="Arial" panose="020B0604020202020204" pitchFamily="34" charset="0"/>
                <a:cs typeface="Arial" panose="020B0604020202020204" pitchFamily="34" charset="0"/>
              </a:rPr>
              <a:t>y</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lvl="1">
              <a:buClr>
                <a:srgbClr val="C00000"/>
              </a:buClr>
              <a:tabLst>
                <a:tab pos="971550" algn="l"/>
                <a:tab pos="2743200" algn="l"/>
              </a:tabLst>
            </a:pP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514350" indent="-514350">
              <a:buClr>
                <a:srgbClr val="C00000"/>
              </a:buClr>
              <a:buFont typeface="+mj-lt"/>
              <a:buAutoNum type="arabicPeriod" startAt="10"/>
              <a:tabLst>
                <a:tab pos="971550" algn="l"/>
                <a:tab pos="2743200" algn="l"/>
              </a:tabLst>
            </a:pPr>
            <a:r>
              <a:rPr lang="en-US" sz="2200" dirty="0" smtClean="0">
                <a:latin typeface="Arial" panose="020B0604020202020204" pitchFamily="34" charset="0"/>
                <a:cs typeface="Arial" panose="020B0604020202020204" pitchFamily="34" charset="0"/>
              </a:rPr>
              <a:t>Two </a:t>
            </a:r>
            <a:r>
              <a:rPr lang="en-US" sz="2200" dirty="0">
                <a:latin typeface="Arial" panose="020B0604020202020204" pitchFamily="34" charset="0"/>
                <a:cs typeface="Arial" panose="020B0604020202020204" pitchFamily="34" charset="0"/>
              </a:rPr>
              <a:t>similar triangles have areas of 36cm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and 100cm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respectively. The base of the smaller triangle is 3 </a:t>
            </a:r>
            <a:r>
              <a:rPr lang="en-US" sz="2200" dirty="0" smtClean="0">
                <a:latin typeface="Arial" panose="020B0604020202020204" pitchFamily="34" charset="0"/>
                <a:cs typeface="Arial" panose="020B0604020202020204" pitchFamily="34" charset="0"/>
              </a:rPr>
              <a:t>cm.</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 length of the base of the larger triangle.</a:t>
            </a:r>
            <a:endParaRPr lang="pl-PL"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2948" y="3007141"/>
            <a:ext cx="3653728" cy="182686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9947481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2856936"/>
              </a:xfrm>
              <a:prstGeom prst="rect">
                <a:avLst/>
              </a:prstGeom>
            </p:spPr>
            <p:txBody>
              <a:bodyPr wrap="square">
                <a:spAutoFit/>
              </a:bodyPr>
              <a:lstStyle/>
              <a:p>
                <a:pPr>
                  <a:buClr>
                    <a:srgbClr val="C00000"/>
                  </a:buClr>
                  <a:tabLst>
                    <a:tab pos="1079500" algn="l"/>
                    <a:tab pos="2743200" algn="l"/>
                  </a:tabLst>
                </a:pPr>
                <a:r>
                  <a:rPr lang="en-US" sz="2800" b="1" dirty="0" smtClean="0">
                    <a:solidFill>
                      <a:srgbClr val="C00000"/>
                    </a:solidFill>
                    <a:latin typeface="Arial" panose="020B0604020202020204" pitchFamily="34" charset="0"/>
                    <a:cs typeface="Arial" panose="020B0604020202020204" pitchFamily="34" charset="0"/>
                  </a:rPr>
                  <a:t>Algebraic </a:t>
                </a:r>
                <a:r>
                  <a:rPr lang="en-US" sz="2800" b="1" dirty="0">
                    <a:solidFill>
                      <a:srgbClr val="C0000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4"/>
                  <a:tabLst>
                    <a:tab pos="1079500" algn="l"/>
                    <a:tab pos="2743200" algn="l"/>
                  </a:tabLst>
                </a:pPr>
                <a:r>
                  <a:rPr lang="en-US" sz="2800" dirty="0" smtClean="0">
                    <a:latin typeface="Arial" panose="020B0604020202020204" pitchFamily="34" charset="0"/>
                    <a:cs typeface="Arial" panose="020B0604020202020204" pitchFamily="34" charset="0"/>
                  </a:rPr>
                  <a:t>Solve </a:t>
                </a:r>
                <a:r>
                  <a:rPr lang="en-US" sz="2800" dirty="0">
                    <a:latin typeface="Arial" panose="020B0604020202020204" pitchFamily="34" charset="0"/>
                    <a:cs typeface="Arial" panose="020B0604020202020204" pitchFamily="34" charset="0"/>
                  </a:rPr>
                  <a:t>these equations.</a:t>
                </a:r>
              </a:p>
              <a:p>
                <a:pPr marL="971550" lvl="1" indent="-514350">
                  <a:buClr>
                    <a:srgbClr val="C00000"/>
                  </a:buClr>
                  <a:buFont typeface="+mj-lt"/>
                  <a:buAutoNum type="alphaLcPeriod"/>
                  <a:tabLst>
                    <a:tab pos="1079500" algn="l"/>
                    <a:tab pos="27432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num>
                      <m:den>
                        <m:r>
                          <a:rPr lang="en-US" sz="2800" b="0" i="0" smtClean="0">
                            <a:latin typeface="Cambria Math" panose="02040503050406030204" pitchFamily="18" charset="0"/>
                            <a:cs typeface="Arial" panose="020B0604020202020204" pitchFamily="34" charset="0"/>
                          </a:rPr>
                          <m:t>5</m:t>
                        </m:r>
                      </m:den>
                    </m:f>
                  </m:oMath>
                </a14:m>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4</m:t>
                        </m:r>
                      </m:num>
                      <m:den>
                        <m:r>
                          <a:rPr lang="en-US" sz="2800" b="0" i="0" smtClean="0">
                            <a:latin typeface="Cambria Math" panose="02040503050406030204" pitchFamily="18" charset="0"/>
                            <a:cs typeface="Arial" panose="020B0604020202020204" pitchFamily="34" charset="0"/>
                          </a:rPr>
                          <m:t>15</m:t>
                        </m:r>
                      </m:den>
                    </m:f>
                  </m:oMath>
                </a14:m>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3</m:t>
                        </m:r>
                      </m:num>
                      <m:den>
                        <m:r>
                          <a:rPr lang="en-US" sz="2800" b="0" i="0" smtClean="0">
                            <a:latin typeface="Cambria Math" panose="02040503050406030204" pitchFamily="18" charset="0"/>
                            <a:cs typeface="Arial" panose="020B0604020202020204" pitchFamily="34" charset="0"/>
                          </a:rPr>
                          <m:t>4</m:t>
                        </m:r>
                      </m:den>
                    </m:f>
                  </m:oMath>
                </a14:m>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8</m:t>
                        </m:r>
                      </m:num>
                      <m:den>
                        <m:r>
                          <m:rPr>
                            <m:sty m:val="p"/>
                          </m:rPr>
                          <a:rPr lang="en-US" sz="2800" b="0" i="0" smtClean="0">
                            <a:latin typeface="Cambria Math" panose="02040503050406030204" pitchFamily="18" charset="0"/>
                            <a:cs typeface="Arial" panose="020B0604020202020204" pitchFamily="34" charset="0"/>
                          </a:rPr>
                          <m:t>x</m:t>
                        </m:r>
                      </m:den>
                    </m:f>
                  </m:oMath>
                </a14:m>
                <a:endParaRPr lang="en-US" sz="2800" dirty="0">
                  <a:latin typeface="Arial" panose="020B0604020202020204" pitchFamily="34" charset="0"/>
                  <a:cs typeface="Arial" panose="020B0604020202020204" pitchFamily="34" charset="0"/>
                </a:endParaRPr>
              </a:p>
              <a:p>
                <a:pPr>
                  <a:buClr>
                    <a:srgbClr val="C00000"/>
                  </a:buClr>
                  <a:tabLst>
                    <a:tab pos="1079500" algn="l"/>
                    <a:tab pos="2743200" algn="l"/>
                  </a:tabLst>
                </a:pPr>
                <a:r>
                  <a:rPr lang="en-US" sz="2800" b="1" dirty="0">
                    <a:solidFill>
                      <a:srgbClr val="C00000"/>
                    </a:solidFill>
                    <a:latin typeface="Arial" panose="020B0604020202020204" pitchFamily="34" charset="0"/>
                    <a:cs typeface="Arial" panose="020B0604020202020204" pitchFamily="34" charset="0"/>
                  </a:rPr>
                  <a:t>Geometrical fluency</a:t>
                </a:r>
              </a:p>
              <a:p>
                <a:pPr marL="514350" indent="-514350">
                  <a:buClr>
                    <a:srgbClr val="C00000"/>
                  </a:buClr>
                  <a:buFont typeface="+mj-lt"/>
                  <a:buAutoNum type="arabicPeriod" startAt="5"/>
                  <a:tabLst>
                    <a:tab pos="1079500" algn="l"/>
                    <a:tab pos="2743200" algn="l"/>
                  </a:tabLst>
                </a:pPr>
                <a:r>
                  <a:rPr lang="en-US" sz="2800" dirty="0" smtClean="0">
                    <a:latin typeface="Arial" panose="020B0604020202020204" pitchFamily="34" charset="0"/>
                    <a:cs typeface="Arial" panose="020B0604020202020204" pitchFamily="34" charset="0"/>
                  </a:rPr>
                  <a:t>Which shapes are </a:t>
                </a:r>
                <a:r>
                  <a:rPr lang="en-US" sz="2800" dirty="0">
                    <a:latin typeface="Arial" panose="020B0604020202020204" pitchFamily="34" charset="0"/>
                    <a:cs typeface="Arial" panose="020B0604020202020204" pitchFamily="34" charset="0"/>
                  </a:rPr>
                  <a:t>congruent?</a:t>
                </a:r>
                <a:endParaRPr lang="pl-PL" sz="28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2856936"/>
              </a:xfrm>
              <a:prstGeom prst="rect">
                <a:avLst/>
              </a:prstGeom>
              <a:blipFill rotWithShape="0">
                <a:blip r:embed="rId4"/>
                <a:stretch>
                  <a:fillRect l="-2317" t="-2132" b="-4904"/>
                </a:stretch>
              </a:blipFill>
            </p:spPr>
            <p:txBody>
              <a:bodyPr/>
              <a:lstStyle/>
              <a:p>
                <a:r>
                  <a:rPr lang="en-US">
                    <a:noFill/>
                  </a:rPr>
                  <a:t> </a:t>
                </a:r>
              </a:p>
            </p:txBody>
          </p:sp>
        </mc:Fallback>
      </mc:AlternateContent>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1520" y="4234079"/>
            <a:ext cx="5244917" cy="2291265"/>
          </a:xfrm>
          <a:prstGeom prst="rect">
            <a:avLst/>
          </a:prstGeom>
        </p:spPr>
      </p:pic>
    </p:spTree>
    <p:extLst>
      <p:ext uri="{BB962C8B-B14F-4D97-AF65-F5344CB8AC3E}">
        <p14:creationId xmlns:p14="http://schemas.microsoft.com/office/powerpoint/2010/main" val="168887768"/>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377</a:t>
            </a:r>
            <a:endParaRPr lang="en-GB" sz="1400" b="1" dirty="0">
              <a:latin typeface="Calibri" panose="020F0502020204030204" pitchFamily="34" charset="0"/>
            </a:endParaRPr>
          </a:p>
        </p:txBody>
      </p:sp>
      <p:sp>
        <p:nvSpPr>
          <p:cNvPr id="3" name="Rectangle 2"/>
          <p:cNvSpPr/>
          <p:nvPr/>
        </p:nvSpPr>
        <p:spPr>
          <a:xfrm>
            <a:off x="251520" y="1196752"/>
            <a:ext cx="5256584" cy="5586145"/>
          </a:xfrm>
          <a:prstGeom prst="rect">
            <a:avLst/>
          </a:prstGeom>
        </p:spPr>
        <p:txBody>
          <a:bodyPr wrap="square">
            <a:spAutoFit/>
          </a:bodyPr>
          <a:lstStyle/>
          <a:p>
            <a:pPr marL="514350" indent="-514350">
              <a:buClr>
                <a:srgbClr val="C00000"/>
              </a:buClr>
              <a:buFont typeface="+mj-lt"/>
              <a:buAutoNum type="arabicPeriod" startAt="12"/>
              <a:tabLst>
                <a:tab pos="971550" algn="l"/>
                <a:tab pos="2743200" algn="l"/>
              </a:tabLst>
            </a:pPr>
            <a:r>
              <a:rPr lang="en-US" sz="2100" dirty="0">
                <a:latin typeface="Arial" panose="020B0604020202020204" pitchFamily="34" charset="0"/>
                <a:cs typeface="Arial" panose="020B0604020202020204" pitchFamily="34" charset="0"/>
              </a:rPr>
              <a:t>A postage stamp has a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surface </a:t>
            </a:r>
            <a:r>
              <a:rPr lang="en-US" sz="2100" dirty="0">
                <a:latin typeface="Arial" panose="020B0604020202020204" pitchFamily="34" charset="0"/>
                <a:cs typeface="Arial" panose="020B0604020202020204" pitchFamily="34" charset="0"/>
              </a:rPr>
              <a:t>area of </a:t>
            </a:r>
            <a:r>
              <a:rPr lang="en-US" sz="2100" dirty="0" smtClean="0">
                <a:latin typeface="Arial" panose="020B0604020202020204" pitchFamily="34" charset="0"/>
                <a:cs typeface="Arial" panose="020B0604020202020204" pitchFamily="34" charset="0"/>
              </a:rPr>
              <a:t>6cm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area of a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similar </a:t>
            </a:r>
            <a:r>
              <a:rPr lang="en-US" sz="2100" dirty="0">
                <a:latin typeface="Arial" panose="020B0604020202020204" pitchFamily="34" charset="0"/>
                <a:cs typeface="Arial" panose="020B0604020202020204" pitchFamily="34" charset="0"/>
              </a:rPr>
              <a:t>stamp with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lengths </a:t>
            </a:r>
            <a:r>
              <a:rPr lang="en-US" sz="2100" dirty="0">
                <a:latin typeface="Arial" panose="020B0604020202020204" pitchFamily="34" charset="0"/>
                <a:cs typeface="Arial" panose="020B0604020202020204" pitchFamily="34" charset="0"/>
              </a:rPr>
              <a:t>that are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twice </a:t>
            </a:r>
            <a:r>
              <a:rPr lang="en-US" sz="2100" dirty="0">
                <a:latin typeface="Arial" panose="020B0604020202020204" pitchFamily="34" charset="0"/>
                <a:cs typeface="Arial" panose="020B0604020202020204" pitchFamily="34" charset="0"/>
              </a:rPr>
              <a:t>the corresponding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lengths </a:t>
            </a:r>
            <a:r>
              <a:rPr lang="en-US" sz="2100" dirty="0">
                <a:latin typeface="Arial" panose="020B0604020202020204" pitchFamily="34" charset="0"/>
                <a:cs typeface="Arial" panose="020B0604020202020204" pitchFamily="34" charset="0"/>
              </a:rPr>
              <a:t>of the first stamp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three </a:t>
            </a:r>
            <a:r>
              <a:rPr lang="en-US" sz="2100" dirty="0">
                <a:latin typeface="Arial" panose="020B0604020202020204" pitchFamily="34" charset="0"/>
                <a:cs typeface="Arial" panose="020B0604020202020204" pitchFamily="34" charset="0"/>
              </a:rPr>
              <a:t>times the corresponding lengths of the first stamp?</a:t>
            </a:r>
          </a:p>
          <a:p>
            <a:pPr marL="514350" indent="-514350">
              <a:buClr>
                <a:srgbClr val="C00000"/>
              </a:buClr>
              <a:buFont typeface="+mj-lt"/>
              <a:buAutoNum type="arabicPeriod" startAt="15"/>
              <a:tabLst>
                <a:tab pos="971550" algn="l"/>
                <a:tab pos="2743200" algn="l"/>
              </a:tabLst>
            </a:pPr>
            <a:r>
              <a:rPr lang="en-US" sz="2100" b="1" dirty="0">
                <a:solidFill>
                  <a:srgbClr val="C00000"/>
                </a:solidFill>
                <a:latin typeface="Arial" panose="020B0604020202020204" pitchFamily="34" charset="0"/>
                <a:cs typeface="Arial" panose="020B0604020202020204" pitchFamily="34" charset="0"/>
              </a:rPr>
              <a:t>Problem-solving</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The fronts of two cereal packets are </a:t>
            </a:r>
            <a:r>
              <a:rPr lang="en-US" sz="2100" dirty="0" smtClean="0">
                <a:latin typeface="Arial" panose="020B0604020202020204" pitchFamily="34" charset="0"/>
                <a:cs typeface="Arial" panose="020B0604020202020204" pitchFamily="34" charset="0"/>
              </a:rPr>
              <a:t>similar</a:t>
            </a:r>
            <a:r>
              <a:rPr lang="en-US" sz="2100" dirty="0">
                <a:latin typeface="Arial" panose="020B0604020202020204" pitchFamily="34" charset="0"/>
                <a:cs typeface="Arial" panose="020B0604020202020204" pitchFamily="34" charset="0"/>
              </a:rPr>
              <a:t>. The area of front of the larger packet is 1035 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and the area of the front of the smaller one is </a:t>
            </a:r>
            <a:r>
              <a:rPr lang="en-US" sz="2100" dirty="0" smtClean="0">
                <a:latin typeface="Arial" panose="020B0604020202020204" pitchFamily="34" charset="0"/>
                <a:cs typeface="Arial" panose="020B0604020202020204" pitchFamily="34" charset="0"/>
              </a:rPr>
              <a:t>460cm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height of the larger packet is 45 cm. Work out the height of the smaller packet.</a:t>
            </a:r>
            <a:endParaRPr lang="pl-PL" sz="2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1026" name="Picture 2" descr="Image result for uk postage stamp"/>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59353" y="1196752"/>
            <a:ext cx="1448751" cy="17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88576"/>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12.4 </a:t>
            </a:r>
            <a:r>
              <a:rPr lang="en-GB" sz="4000" dirty="0"/>
              <a:t>– </a:t>
            </a:r>
            <a:r>
              <a:rPr lang="en-GB" sz="4000" dirty="0" smtClean="0"/>
              <a:t>More Similarity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377</a:t>
            </a:r>
            <a:endParaRPr lang="en-GB" sz="1400" b="1" dirty="0">
              <a:latin typeface="Calibri" panose="020F0502020204030204" pitchFamily="34" charset="0"/>
            </a:endParaRPr>
          </a:p>
        </p:txBody>
      </p:sp>
      <p:sp>
        <p:nvSpPr>
          <p:cNvPr id="3" name="Rectangle 2"/>
          <p:cNvSpPr/>
          <p:nvPr/>
        </p:nvSpPr>
        <p:spPr>
          <a:xfrm>
            <a:off x="251520" y="1196752"/>
            <a:ext cx="5256584" cy="5586145"/>
          </a:xfrm>
          <a:prstGeom prst="rect">
            <a:avLst/>
          </a:prstGeom>
        </p:spPr>
        <p:txBody>
          <a:bodyPr wrap="square">
            <a:spAutoFit/>
          </a:bodyPr>
          <a:lstStyle/>
          <a:p>
            <a:pPr marL="514350" indent="-514350">
              <a:buClr>
                <a:srgbClr val="C00000"/>
              </a:buClr>
              <a:buFont typeface="+mj-lt"/>
              <a:buAutoNum type="arabicPeriod" startAt="13"/>
              <a:tabLst>
                <a:tab pos="971550" algn="l"/>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triangle has sides of A, 5 and 6.4cm. Its area is </a:t>
            </a:r>
            <a:r>
              <a:rPr lang="en-US" sz="2100" dirty="0" smtClean="0">
                <a:latin typeface="Arial" panose="020B0604020202020204" pitchFamily="34" charset="0"/>
                <a:cs typeface="Arial" panose="020B0604020202020204" pitchFamily="34" charset="0"/>
              </a:rPr>
              <a:t>10cm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long are the sides of a similar triangle that has an area of 90cm</a:t>
            </a:r>
            <a:r>
              <a:rPr lang="en-US" sz="2100" baseline="30000" dirty="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p>
          <a:p>
            <a:pPr marL="514350" indent="-514350">
              <a:buClr>
                <a:srgbClr val="C00000"/>
              </a:buClr>
              <a:buFont typeface="+mj-lt"/>
              <a:buAutoNum type="arabicPeriod" startAt="13"/>
              <a:tabLst>
                <a:tab pos="971550" algn="l"/>
                <a:tab pos="2743200" algn="l"/>
              </a:tabLst>
            </a:pPr>
            <a:r>
              <a:rPr lang="en-US" sz="2100" b="1" dirty="0">
                <a:solidFill>
                  <a:srgbClr val="C00000"/>
                </a:solidFill>
                <a:latin typeface="Arial" panose="020B0604020202020204" pitchFamily="34" charset="0"/>
                <a:cs typeface="Arial" panose="020B0604020202020204" pitchFamily="34" charset="0"/>
              </a:rPr>
              <a:t>Problem-solving </a:t>
            </a:r>
            <a:r>
              <a:rPr lang="en-US" sz="2100" dirty="0">
                <a:latin typeface="Arial" panose="020B0604020202020204" pitchFamily="34" charset="0"/>
                <a:cs typeface="Arial" panose="020B0604020202020204" pitchFamily="34" charset="0"/>
              </a:rPr>
              <a:t>A sheet of A2 paper and a sheet of A4 paper are </a:t>
            </a:r>
            <a:r>
              <a:rPr lang="en-US" sz="2100" dirty="0" smtClean="0">
                <a:latin typeface="Arial" panose="020B0604020202020204" pitchFamily="34" charset="0"/>
                <a:cs typeface="Arial" panose="020B0604020202020204" pitchFamily="34" charset="0"/>
              </a:rPr>
              <a:t>similar.</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area of a sheet of A2 paper is 2500 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and the area of a sheet of A4 paper is 625 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The width of a sheet of A2 paper is 42 cm.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area scale factor,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length scale </a:t>
            </a:r>
            <a:r>
              <a:rPr lang="en-US" sz="2100" dirty="0" smtClean="0">
                <a:latin typeface="Arial" panose="020B0604020202020204" pitchFamily="34" charset="0"/>
                <a:cs typeface="Arial" panose="020B0604020202020204" pitchFamily="34" charset="0"/>
              </a:rPr>
              <a:t>factor.</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Use </a:t>
            </a:r>
            <a:r>
              <a:rPr lang="en-US" sz="2100" dirty="0">
                <a:latin typeface="Arial" panose="020B0604020202020204" pitchFamily="34" charset="0"/>
                <a:cs typeface="Arial" panose="020B0604020202020204" pitchFamily="34" charset="0"/>
              </a:rPr>
              <a:t>the length scale factor to work out the width of a sheet of A4 paper.</a:t>
            </a:r>
          </a:p>
          <a:p>
            <a:pPr marL="514350" indent="-514350">
              <a:buClr>
                <a:srgbClr val="C00000"/>
              </a:buClr>
              <a:buFont typeface="+mj-lt"/>
              <a:buAutoNum type="arabicPeriod" startAt="13"/>
              <a:tabLst>
                <a:tab pos="971550" algn="l"/>
                <a:tab pos="2743200" algn="l"/>
              </a:tabLst>
            </a:pPr>
            <a:r>
              <a:rPr lang="en-US" sz="2100" b="1" dirty="0" smtClean="0">
                <a:solidFill>
                  <a:srgbClr val="C00000"/>
                </a:solidFill>
                <a:latin typeface="Arial" panose="020B0604020202020204" pitchFamily="34" charset="0"/>
                <a:cs typeface="Arial" panose="020B0604020202020204" pitchFamily="34" charset="0"/>
              </a:rPr>
              <a:t>Reflect </a:t>
            </a:r>
            <a:r>
              <a:rPr lang="en-US" sz="2100" dirty="0">
                <a:latin typeface="Arial" panose="020B0604020202020204" pitchFamily="34" charset="0"/>
                <a:cs typeface="Arial" panose="020B0604020202020204" pitchFamily="34" charset="0"/>
              </a:rPr>
              <a:t>Why are volume scale factors important when going from making a scale model to making the real object?</a:t>
            </a:r>
            <a:endParaRPr lang="pl-PL" sz="2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686604610"/>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378</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50388107"/>
              </p:ext>
            </p:extLst>
          </p:nvPr>
        </p:nvGraphicFramePr>
        <p:xfrm>
          <a:off x="251518" y="1268760"/>
          <a:ext cx="8568952" cy="4752528"/>
        </p:xfrm>
        <a:graphic>
          <a:graphicData uri="http://schemas.openxmlformats.org/drawingml/2006/table">
            <a:tbl>
              <a:tblPr firstRow="1" bandRow="1">
                <a:effectLst/>
                <a:tableStyleId>{5940675A-B579-460E-94D1-54222C63F5DA}</a:tableStyleId>
              </a:tblPr>
              <a:tblGrid>
                <a:gridCol w="2142238"/>
                <a:gridCol w="1026116"/>
                <a:gridCol w="540059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410933">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Use the links between scale factors for length, area and volume to solve problems.</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A scale model is similar to the original. Architects use 3D scale models of big projects to give their clients a better understanding of the way a new building will fit into its surroundings.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4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224093">
                <a:tc gridSpan="3">
                  <a:txBody>
                    <a:bodyPr/>
                    <a:lstStyle/>
                    <a:p>
                      <a:pPr marL="0" indent="0">
                        <a:buFont typeface="Wingdings" panose="05000000000000000000" pitchFamily="2" charset="2"/>
                        <a:buNone/>
                      </a:pPr>
                      <a:r>
                        <a:rPr lang="en-US" sz="3200" dirty="0" smtClean="0">
                          <a:latin typeface="Arial" panose="020B0604020202020204" pitchFamily="34" charset="0"/>
                          <a:cs typeface="Arial" panose="020B0604020202020204" pitchFamily="34" charset="0"/>
                        </a:rPr>
                        <a:t>Work out the volume and surface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area of this cube.</a:t>
                      </a:r>
                      <a:endParaRPr lang="en-US" sz="32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12.5</a:t>
            </a:r>
            <a:endParaRPr lang="en-US" sz="246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4465" y="4853108"/>
            <a:ext cx="935693" cy="1091640"/>
          </a:xfrm>
          <a:prstGeom prst="rect">
            <a:avLst/>
          </a:prstGeom>
        </p:spPr>
      </p:pic>
    </p:spTree>
    <p:extLst>
      <p:ext uri="{BB962C8B-B14F-4D97-AF65-F5344CB8AC3E}">
        <p14:creationId xmlns:p14="http://schemas.microsoft.com/office/powerpoint/2010/main" val="1781135473"/>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4824536" cy="3303981"/>
              </a:xfrm>
              <a:prstGeom prst="rect">
                <a:avLst/>
              </a:prstGeom>
            </p:spPr>
            <p:txBody>
              <a:bodyPr wrap="square">
                <a:spAutoFit/>
              </a:bodyPr>
              <a:lstStyle/>
              <a:p>
                <a:pPr marL="514350" indent="-514350">
                  <a:buClr>
                    <a:srgbClr val="C00000"/>
                  </a:buClr>
                  <a:buFont typeface="+mj-lt"/>
                  <a:buAutoNum type="arabicPeriod"/>
                  <a:tabLst>
                    <a:tab pos="971550" algn="l"/>
                    <a:tab pos="2743200" algn="l"/>
                  </a:tabLst>
                </a:pPr>
                <a:r>
                  <a:rPr lang="en-US" sz="2400" dirty="0" smtClean="0">
                    <a:latin typeface="Arial" panose="020B0604020202020204" pitchFamily="34" charset="0"/>
                    <a:cs typeface="Arial" panose="020B0604020202020204" pitchFamily="34" charset="0"/>
                  </a:rPr>
                  <a:t>Work out</a:t>
                </a:r>
              </a:p>
              <a:p>
                <a:pPr marL="1028700" lvl="1" indent="-5143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cube root of </a:t>
                </a:r>
                <a:r>
                  <a:rPr lang="en-US" sz="2400" dirty="0" smtClean="0">
                    <a:latin typeface="Arial" panose="020B0604020202020204" pitchFamily="34" charset="0"/>
                    <a:cs typeface="Arial" panose="020B0604020202020204" pitchFamily="34" charset="0"/>
                  </a:rPr>
                  <a:t>125</a:t>
                </a:r>
              </a:p>
              <a:p>
                <a:pPr marL="1028700" lvl="1" indent="-514350">
                  <a:buClr>
                    <a:srgbClr val="C00000"/>
                  </a:buClr>
                  <a:buFont typeface="+mj-lt"/>
                  <a:buAutoNum type="alphaLcPeriod"/>
                  <a:tabLst>
                    <a:tab pos="2743200" algn="l"/>
                  </a:tabLst>
                </a:pPr>
                <a14:m>
                  <m:oMath xmlns:m="http://schemas.openxmlformats.org/officeDocument/2006/math">
                    <m:rad>
                      <m:radPr>
                        <m:ctrlPr>
                          <a:rPr lang="en-US" sz="2000" i="1">
                            <a:latin typeface="Cambria Math" panose="02040503050406030204" pitchFamily="18" charset="0"/>
                          </a:rPr>
                        </m:ctrlPr>
                      </m:radPr>
                      <m:deg>
                        <m:r>
                          <a:rPr lang="en-US" sz="2000" b="0" i="1" smtClean="0">
                            <a:latin typeface="Cambria Math" panose="02040503050406030204" pitchFamily="18" charset="0"/>
                          </a:rPr>
                          <m:t>3</m:t>
                        </m:r>
                      </m:deg>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64</m:t>
                            </m:r>
                          </m:e>
                          <m:e>
                            <m:r>
                              <a:rPr lang="en-US" sz="2000" b="0" i="1" smtClean="0">
                                <a:latin typeface="Cambria Math" panose="02040503050406030204" pitchFamily="18" charset="0"/>
                              </a:rPr>
                              <m:t>27</m:t>
                            </m:r>
                          </m:e>
                        </m:eqArr>
                      </m:e>
                    </m:rad>
                  </m:oMath>
                </a14:m>
                <a:endParaRPr lang="en-US" sz="2400" dirty="0">
                  <a:latin typeface="Arial" panose="020B0604020202020204" pitchFamily="34" charset="0"/>
                  <a:cs typeface="Arial" panose="020B0604020202020204" pitchFamily="34" charset="0"/>
                </a:endParaRPr>
              </a:p>
              <a:p>
                <a:pPr marL="514350" indent="-514350">
                  <a:buClr>
                    <a:srgbClr val="C00000"/>
                  </a:buClr>
                  <a:buFont typeface="+mj-lt"/>
                  <a:buAutoNum type="arabicPeriod"/>
                  <a:tabLst>
                    <a:tab pos="971550" algn="l"/>
                    <a:tab pos="2743200" algn="l"/>
                  </a:tabLst>
                </a:pPr>
                <a:r>
                  <a:rPr lang="en-US" sz="2400" dirty="0" smtClean="0">
                    <a:latin typeface="Arial" panose="020B0604020202020204" pitchFamily="34" charset="0"/>
                    <a:cs typeface="Arial" panose="020B0604020202020204" pitchFamily="34" charset="0"/>
                  </a:rPr>
                  <a:t>Convert </a:t>
                </a:r>
                <a:r>
                  <a:rPr lang="en-US" sz="2400" dirty="0">
                    <a:latin typeface="Arial" panose="020B0604020202020204" pitchFamily="34" charset="0"/>
                    <a:cs typeface="Arial" panose="020B0604020202020204" pitchFamily="34" charset="0"/>
                  </a:rPr>
                  <a:t>1.5 litres to </a:t>
                </a:r>
                <a:r>
                  <a:rPr lang="en-US" sz="2400" dirty="0" smtClean="0">
                    <a:latin typeface="Arial" panose="020B0604020202020204" pitchFamily="34" charset="0"/>
                    <a:cs typeface="Arial" panose="020B0604020202020204" pitchFamily="34" charset="0"/>
                  </a:rPr>
                  <a:t>cm</a:t>
                </a:r>
                <a:r>
                  <a:rPr lang="en-US" sz="2400" baseline="30000" dirty="0" smtClean="0">
                    <a:latin typeface="Arial" panose="020B0604020202020204" pitchFamily="34" charset="0"/>
                    <a:cs typeface="Arial" panose="020B0604020202020204" pitchFamily="34" charset="0"/>
                  </a:rPr>
                  <a:t>3</a:t>
                </a:r>
              </a:p>
              <a:p>
                <a:pPr marL="514350" indent="-514350">
                  <a:buClr>
                    <a:srgbClr val="C00000"/>
                  </a:buClr>
                  <a:buFont typeface="+mj-lt"/>
                  <a:buAutoNum type="arabicPeriod" startAt="4"/>
                  <a:tabLst>
                    <a:tab pos="971550" algn="l"/>
                    <a:tab pos="2743200" algn="l"/>
                  </a:tabLst>
                </a:pPr>
                <a:r>
                  <a:rPr lang="en-US" sz="2400" dirty="0">
                    <a:latin typeface="Arial" panose="020B0604020202020204" pitchFamily="34" charset="0"/>
                    <a:cs typeface="Arial" panose="020B0604020202020204" pitchFamily="34" charset="0"/>
                  </a:rPr>
                  <a:t>Prisms A and </a:t>
                </a:r>
                <a:r>
                  <a:rPr lang="en-US" sz="2400" dirty="0" smtClean="0">
                    <a:latin typeface="Arial" panose="020B0604020202020204" pitchFamily="34" charset="0"/>
                    <a:cs typeface="Arial" panose="020B0604020202020204" pitchFamily="34" charset="0"/>
                  </a:rPr>
                  <a:t>B are similar.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volume of prism A is 12 cm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Calculate the volume of prism B.</a:t>
                </a:r>
                <a:endParaRPr lang="pl-PL" sz="2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824536" cy="3303981"/>
              </a:xfrm>
              <a:prstGeom prst="rect">
                <a:avLst/>
              </a:prstGeom>
              <a:blipFill rotWithShape="0">
                <a:blip r:embed="rId4"/>
                <a:stretch>
                  <a:fillRect l="-1641" t="-1292" b="-3321"/>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3107934"/>
            <a:ext cx="548640" cy="537090"/>
          </a:xfrm>
          <a:prstGeom prst="rect">
            <a:avLst/>
          </a:prstGeom>
        </p:spPr>
      </p:pic>
      <p:sp>
        <p:nvSpPr>
          <p:cNvPr id="7" name="Flowchart: Delay 6"/>
          <p:cNvSpPr/>
          <p:nvPr/>
        </p:nvSpPr>
        <p:spPr>
          <a:xfrm flipH="1">
            <a:off x="5220071" y="1196752"/>
            <a:ext cx="360040" cy="180020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latin typeface="Arial" panose="020B0604020202020204" pitchFamily="34" charset="0"/>
                <a:cs typeface="Arial" panose="020B0604020202020204" pitchFamily="34" charset="0"/>
              </a:rPr>
              <a:t>Warm Up</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759" y="4516214"/>
            <a:ext cx="4474456" cy="2081138"/>
          </a:xfrm>
          <a:prstGeom prst="rect">
            <a:avLst/>
          </a:prstGeom>
        </p:spPr>
      </p:pic>
    </p:spTree>
    <p:extLst>
      <p:ext uri="{BB962C8B-B14F-4D97-AF65-F5344CB8AC3E}">
        <p14:creationId xmlns:p14="http://schemas.microsoft.com/office/powerpoint/2010/main" val="3904704354"/>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378</a:t>
            </a:r>
            <a:endParaRPr lang="en-GB" sz="1400" b="1" dirty="0">
              <a:latin typeface="Calibri" panose="020F0502020204030204" pitchFamily="34" charset="0"/>
            </a:endParaRPr>
          </a:p>
        </p:txBody>
      </p:sp>
      <p:sp>
        <p:nvSpPr>
          <p:cNvPr id="3" name="Rectangle 2"/>
          <p:cNvSpPr/>
          <p:nvPr/>
        </p:nvSpPr>
        <p:spPr>
          <a:xfrm>
            <a:off x="251520" y="1236816"/>
            <a:ext cx="8594277" cy="3970318"/>
          </a:xfrm>
          <a:prstGeom prst="rect">
            <a:avLst/>
          </a:prstGeom>
        </p:spPr>
        <p:txBody>
          <a:bodyPr wrap="square">
            <a:spAutoFit/>
          </a:bodyPr>
          <a:lstStyle/>
          <a:p>
            <a:pPr marL="514350" indent="-514350">
              <a:buClr>
                <a:srgbClr val="C00000"/>
              </a:buClr>
              <a:buFont typeface="+mj-lt"/>
              <a:buAutoNum type="arabicPeriod" startAt="3"/>
              <a:tabLst>
                <a:tab pos="971550" algn="l"/>
                <a:tab pos="2743200" algn="l"/>
              </a:tabLst>
            </a:pPr>
            <a:r>
              <a:rPr lang="en-US" sz="2300" dirty="0">
                <a:latin typeface="Arial" panose="020B0604020202020204" pitchFamily="34" charset="0"/>
                <a:cs typeface="Arial" panose="020B0604020202020204" pitchFamily="34" charset="0"/>
              </a:rPr>
              <a:t>In each pair of diagrams, solid A is enlarged to make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solid </a:t>
            </a:r>
            <a:r>
              <a:rPr lang="en-US" sz="2300" dirty="0">
                <a:latin typeface="Arial" panose="020B0604020202020204" pitchFamily="34" charset="0"/>
                <a:cs typeface="Arial" panose="020B0604020202020204" pitchFamily="34" charset="0"/>
              </a:rPr>
              <a:t>B. Copy and complete the table.</a:t>
            </a:r>
            <a:br>
              <a:rPr lang="en-US" sz="2300" dirty="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a:buClr>
                <a:srgbClr val="C00000"/>
              </a:buClr>
              <a:tabLst>
                <a:tab pos="971550" algn="l"/>
                <a:tab pos="2743200" algn="l"/>
              </a:tabLst>
            </a:pPr>
            <a:endParaRPr lang="en-US" sz="2800" dirty="0" smtClean="0">
              <a:latin typeface="Arial" panose="020B0604020202020204" pitchFamily="34" charset="0"/>
              <a:cs typeface="Arial" panose="020B0604020202020204" pitchFamily="34" charset="0"/>
            </a:endParaRPr>
          </a:p>
          <a:p>
            <a:pPr>
              <a:buClr>
                <a:srgbClr val="C00000"/>
              </a:buClr>
              <a:tabLst>
                <a:tab pos="971550" algn="l"/>
                <a:tab pos="2743200" algn="l"/>
              </a:tabLst>
            </a:pP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Discussion</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What do you notice about the scale factors of volume?</a:t>
            </a:r>
            <a:endParaRPr lang="pl-PL" sz="2200" dirty="0">
              <a:latin typeface="Arial" panose="020B0604020202020204" pitchFamily="34" charset="0"/>
              <a:cs typeface="Arial" panose="020B0604020202020204" pitchFamily="34" charset="0"/>
            </a:endParaRPr>
          </a:p>
        </p:txBody>
      </p:sp>
      <p:grpSp>
        <p:nvGrpSpPr>
          <p:cNvPr id="8" name="Group 7"/>
          <p:cNvGrpSpPr/>
          <p:nvPr/>
        </p:nvGrpSpPr>
        <p:grpSpPr>
          <a:xfrm>
            <a:off x="251519" y="5192326"/>
            <a:ext cx="8509185" cy="1333018"/>
            <a:chOff x="150163" y="6494199"/>
            <a:chExt cx="8509185" cy="1333018"/>
          </a:xfrm>
        </p:grpSpPr>
        <p:sp>
          <p:nvSpPr>
            <p:cNvPr id="9" name="Rectangle 8"/>
            <p:cNvSpPr/>
            <p:nvPr/>
          </p:nvSpPr>
          <p:spPr>
            <a:xfrm flipH="1">
              <a:off x="150163" y="6673055"/>
              <a:ext cx="8509185" cy="115416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700" dirty="0">
                  <a:solidFill>
                    <a:schemeClr val="tx1"/>
                  </a:solidFill>
                  <a:latin typeface="Arial" panose="020B0604020202020204" pitchFamily="34" charset="0"/>
                  <a:cs typeface="Arial" panose="020B0604020202020204" pitchFamily="34" charset="0"/>
                </a:rPr>
                <a:t>When a shape is enlarged by linear scale factor </a:t>
              </a:r>
              <a:r>
                <a:rPr lang="en-US" sz="2700" i="1" dirty="0">
                  <a:solidFill>
                    <a:schemeClr val="tx1"/>
                  </a:solidFill>
                  <a:latin typeface="Arial" panose="020B0604020202020204" pitchFamily="34" charset="0"/>
                  <a:cs typeface="Arial" panose="020B0604020202020204" pitchFamily="34" charset="0"/>
                </a:rPr>
                <a:t>k</a:t>
              </a:r>
              <a:r>
                <a:rPr lang="en-US" sz="2700" dirty="0">
                  <a:solidFill>
                    <a:schemeClr val="tx1"/>
                  </a:solidFill>
                  <a:latin typeface="Arial" panose="020B0604020202020204" pitchFamily="34" charset="0"/>
                  <a:cs typeface="Arial" panose="020B0604020202020204" pitchFamily="34" charset="0"/>
                </a:rPr>
                <a:t>, the volume of the shape is enlarged by </a:t>
              </a:r>
              <a:r>
                <a:rPr lang="en-US" sz="2700" dirty="0" smtClean="0">
                  <a:solidFill>
                    <a:schemeClr val="tx1"/>
                  </a:solidFill>
                  <a:latin typeface="Arial" panose="020B0604020202020204" pitchFamily="34" charset="0"/>
                  <a:cs typeface="Arial" panose="020B0604020202020204" pitchFamily="34" charset="0"/>
                </a:rPr>
                <a:t>scale factor </a:t>
              </a:r>
              <a:r>
                <a:rPr lang="en-US" sz="2700" i="1" dirty="0" smtClean="0">
                  <a:solidFill>
                    <a:schemeClr val="tx1"/>
                  </a:solidFill>
                  <a:latin typeface="Arial" panose="020B0604020202020204" pitchFamily="34" charset="0"/>
                  <a:cs typeface="Arial" panose="020B0604020202020204" pitchFamily="34" charset="0"/>
                </a:rPr>
                <a:t>k</a:t>
              </a:r>
              <a:r>
                <a:rPr lang="en-US" sz="2700" baseline="30000" dirty="0" smtClean="0">
                  <a:solidFill>
                    <a:schemeClr val="tx1"/>
                  </a:solidFill>
                  <a:latin typeface="Arial" panose="020B0604020202020204" pitchFamily="34" charset="0"/>
                  <a:cs typeface="Arial" panose="020B0604020202020204" pitchFamily="34" charset="0"/>
                </a:rPr>
                <a:t>2</a:t>
              </a:r>
              <a:r>
                <a:rPr lang="en-US" sz="2700" dirty="0" smtClean="0">
                  <a:solidFill>
                    <a:schemeClr val="tx1"/>
                  </a:solidFill>
                  <a:latin typeface="Arial" panose="020B0604020202020204" pitchFamily="34" charset="0"/>
                  <a:cs typeface="Arial" panose="020B0604020202020204" pitchFamily="34" charset="0"/>
                </a:rPr>
                <a:t>.</a:t>
              </a:r>
              <a:endParaRPr lang="en-US" sz="2700" dirty="0">
                <a:solidFill>
                  <a:schemeClr val="tx1"/>
                </a:solidFill>
                <a:latin typeface="Arial" panose="020B0604020202020204" pitchFamily="34" charset="0"/>
                <a:cs typeface="Arial" panose="020B0604020202020204" pitchFamily="34" charset="0"/>
              </a:endParaRPr>
            </a:p>
          </p:txBody>
        </p:sp>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4</a:t>
              </a:r>
              <a:endParaRPr lang="en-US" sz="24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2441" y="1172777"/>
            <a:ext cx="600039" cy="60003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683331212"/>
              </p:ext>
            </p:extLst>
          </p:nvPr>
        </p:nvGraphicFramePr>
        <p:xfrm>
          <a:off x="323528" y="3392408"/>
          <a:ext cx="8424936" cy="1332735"/>
        </p:xfrm>
        <a:graphic>
          <a:graphicData uri="http://schemas.openxmlformats.org/drawingml/2006/table">
            <a:tbl>
              <a:tblPr firstRow="1" bandRow="1">
                <a:tableStyleId>{5940675A-B579-460E-94D1-54222C63F5DA}</a:tableStyleId>
              </a:tblPr>
              <a:tblGrid>
                <a:gridCol w="2402840"/>
                <a:gridCol w="1485592"/>
                <a:gridCol w="1520632"/>
                <a:gridCol w="3015872"/>
              </a:tblGrid>
              <a:tr h="444245">
                <a:tc>
                  <a:txBody>
                    <a:bodyPr/>
                    <a:lstStyle/>
                    <a:p>
                      <a:pPr algn="ctr"/>
                      <a:r>
                        <a:rPr lang="en-US" sz="2000" b="1" i="0" dirty="0" smtClean="0">
                          <a:latin typeface="Arial" panose="020B0604020202020204" pitchFamily="34" charset="0"/>
                          <a:cs typeface="Arial" panose="020B0604020202020204" pitchFamily="34" charset="0"/>
                        </a:rPr>
                        <a:t>Linear scale factor</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Volume A</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Volume B</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Volume Scale Factor</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44245">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4245">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4433" y="2030282"/>
            <a:ext cx="7479975" cy="1259580"/>
          </a:xfrm>
          <a:prstGeom prst="rect">
            <a:avLst/>
          </a:prstGeom>
        </p:spPr>
      </p:pic>
    </p:spTree>
    <p:extLst>
      <p:ext uri="{BB962C8B-B14F-4D97-AF65-F5344CB8AC3E}">
        <p14:creationId xmlns:p14="http://schemas.microsoft.com/office/powerpoint/2010/main" val="2922707864"/>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379</a:t>
            </a:r>
            <a:endParaRPr lang="en-GB" sz="1400" b="1" dirty="0">
              <a:latin typeface="Calibri" panose="020F0502020204030204" pitchFamily="34" charset="0"/>
            </a:endParaRPr>
          </a:p>
        </p:txBody>
      </p:sp>
      <p:sp>
        <p:nvSpPr>
          <p:cNvPr id="3" name="Rectangle 2"/>
          <p:cNvSpPr/>
          <p:nvPr/>
        </p:nvSpPr>
        <p:spPr>
          <a:xfrm>
            <a:off x="251520" y="1196752"/>
            <a:ext cx="3888432" cy="5293757"/>
          </a:xfrm>
          <a:prstGeom prst="rect">
            <a:avLst/>
          </a:prstGeom>
        </p:spPr>
        <p:txBody>
          <a:bodyPr wrap="square">
            <a:spAutoFit/>
          </a:bodyPr>
          <a:lstStyle/>
          <a:p>
            <a:pPr marL="514350" indent="-514350">
              <a:buClr>
                <a:srgbClr val="C00000"/>
              </a:buClr>
              <a:buFont typeface="+mj-lt"/>
              <a:buAutoNum type="arabicPeriod" startAt="5"/>
              <a:tabLst>
                <a:tab pos="971550" algn="l"/>
                <a:tab pos="2743200" algn="l"/>
              </a:tabLst>
            </a:pPr>
            <a:r>
              <a:rPr lang="en-US" sz="2600" dirty="0">
                <a:latin typeface="Arial" panose="020B0604020202020204" pitchFamily="34" charset="0"/>
                <a:cs typeface="Arial" panose="020B0604020202020204" pitchFamily="34" charset="0"/>
              </a:rPr>
              <a:t>Tetrahedrons C and D are </a:t>
            </a:r>
            <a:r>
              <a:rPr lang="en-US" sz="2600" dirty="0" smtClean="0">
                <a:latin typeface="Arial" panose="020B0604020202020204" pitchFamily="34" charset="0"/>
                <a:cs typeface="Arial" panose="020B0604020202020204" pitchFamily="34" charset="0"/>
              </a:rPr>
              <a:t>similar.</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volume of tetrahedron C is 15cm</a:t>
            </a:r>
            <a:r>
              <a:rPr lang="en-US" sz="2600" baseline="30000" dirty="0">
                <a:latin typeface="Arial" panose="020B0604020202020204" pitchFamily="34" charset="0"/>
                <a:cs typeface="Arial" panose="020B0604020202020204" pitchFamily="34" charset="0"/>
              </a:rPr>
              <a:t>3</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Calculate </a:t>
            </a:r>
            <a:r>
              <a:rPr lang="en-US" sz="2600" dirty="0">
                <a:latin typeface="Arial" panose="020B0604020202020204" pitchFamily="34" charset="0"/>
                <a:cs typeface="Arial" panose="020B0604020202020204" pitchFamily="34" charset="0"/>
              </a:rPr>
              <a:t>the volume of tetrahedron D</a:t>
            </a:r>
            <a:r>
              <a:rPr lang="en-US" sz="2600" dirty="0" smtClean="0">
                <a:latin typeface="Arial" panose="020B0604020202020204" pitchFamily="34" charset="0"/>
                <a:cs typeface="Arial" panose="020B0604020202020204" pitchFamily="34" charset="0"/>
              </a:rPr>
              <a:t>.</a:t>
            </a:r>
          </a:p>
          <a:p>
            <a:pPr marL="514350" indent="-514350">
              <a:buClr>
                <a:srgbClr val="C00000"/>
              </a:buClr>
              <a:buFont typeface="+mj-lt"/>
              <a:buAutoNum type="arabicPeriod" startAt="5"/>
              <a:tabLst>
                <a:tab pos="971550" algn="l"/>
                <a:tab pos="2743200" algn="l"/>
              </a:tabLst>
            </a:pPr>
            <a:r>
              <a:rPr lang="en-US" sz="2600" dirty="0">
                <a:latin typeface="Arial" panose="020B0604020202020204" pitchFamily="34" charset="0"/>
                <a:cs typeface="Arial" panose="020B0604020202020204" pitchFamily="34" charset="0"/>
              </a:rPr>
              <a:t>Cones E and F are </a:t>
            </a:r>
            <a:r>
              <a:rPr lang="en-US" sz="2600" dirty="0" smtClean="0">
                <a:latin typeface="Arial" panose="020B0604020202020204" pitchFamily="34" charset="0"/>
                <a:cs typeface="Arial" panose="020B0604020202020204" pitchFamily="34" charset="0"/>
              </a:rPr>
              <a:t>similar.</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volume of cone E Is 202.5 cm</a:t>
            </a:r>
            <a:r>
              <a:rPr lang="en-US" sz="2600" baseline="30000" dirty="0">
                <a:latin typeface="Arial" panose="020B0604020202020204" pitchFamily="34" charset="0"/>
                <a:cs typeface="Arial" panose="020B0604020202020204" pitchFamily="34" charset="0"/>
              </a:rPr>
              <a:t>3</a:t>
            </a:r>
            <a:r>
              <a:rPr lang="en-US" sz="2600" dirty="0">
                <a:latin typeface="Arial" panose="020B0604020202020204" pitchFamily="34" charset="0"/>
                <a:cs typeface="Arial" panose="020B0604020202020204" pitchFamily="34" charset="0"/>
              </a:rPr>
              <a:t>. Calculate the volume of cone F.</a:t>
            </a:r>
            <a:endParaRPr lang="pl-PL" sz="2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1196752"/>
            <a:ext cx="548640" cy="5370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35867" y="1781077"/>
            <a:ext cx="2108341" cy="1894908"/>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07027" y="3705624"/>
            <a:ext cx="4552229" cy="2878673"/>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04487" y="1781077"/>
            <a:ext cx="2338038" cy="1894908"/>
          </a:xfrm>
          <a:prstGeom prst="rect">
            <a:avLst/>
          </a:prstGeom>
        </p:spPr>
      </p:pic>
    </p:spTree>
    <p:extLst>
      <p:ext uri="{BB962C8B-B14F-4D97-AF65-F5344CB8AC3E}">
        <p14:creationId xmlns:p14="http://schemas.microsoft.com/office/powerpoint/2010/main" val="4188186114"/>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379</a:t>
            </a:r>
            <a:endParaRPr lang="en-GB" sz="1400" b="1" dirty="0">
              <a:latin typeface="Calibri" panose="020F0502020204030204" pitchFamily="34" charset="0"/>
            </a:endParaRPr>
          </a:p>
        </p:txBody>
      </p:sp>
      <p:grpSp>
        <p:nvGrpSpPr>
          <p:cNvPr id="9" name="Group 8"/>
          <p:cNvGrpSpPr/>
          <p:nvPr/>
        </p:nvGrpSpPr>
        <p:grpSpPr>
          <a:xfrm>
            <a:off x="179512" y="1196752"/>
            <a:ext cx="8712968" cy="5389524"/>
            <a:chOff x="3483872" y="1089029"/>
            <a:chExt cx="5264592" cy="5389524"/>
          </a:xfrm>
        </p:grpSpPr>
        <p:sp>
          <p:nvSpPr>
            <p:cNvPr id="10" name="Round Diagonal Corner Rectangle 9"/>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Round Diagonal Corner Rectangle 10"/>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8865" y="1618055"/>
                  <a:ext cx="5146090" cy="4860498"/>
                </a:xfrm>
                <a:prstGeom prst="rect">
                  <a:avLst/>
                </a:prstGeom>
              </p:spPr>
              <p:txBody>
                <a:bodyPr wrap="square">
                  <a:spAutoFit/>
                </a:bodyPr>
                <a:lstStyle/>
                <a:p>
                  <a:pPr>
                    <a:spcAft>
                      <a:spcPts val="0"/>
                    </a:spcAft>
                    <a:tabLst>
                      <a:tab pos="4972050" algn="r"/>
                    </a:tabLst>
                  </a:pPr>
                  <a:r>
                    <a:rPr lang="en-US" sz="2600" dirty="0" smtClean="0"/>
                    <a:t>Cylinders G and H are similar.</a:t>
                  </a:r>
                </a:p>
                <a:p>
                  <a:pPr>
                    <a:spcAft>
                      <a:spcPts val="0"/>
                    </a:spcAft>
                    <a:tabLst>
                      <a:tab pos="4972050" algn="r"/>
                    </a:tabLst>
                  </a:pPr>
                  <a:r>
                    <a:rPr lang="en-US" sz="2600" dirty="0" smtClean="0">
                      <a:latin typeface="Arial" panose="020B0604020202020204" pitchFamily="34" charset="0"/>
                      <a:cs typeface="Arial" panose="020B0604020202020204" pitchFamily="34" charset="0"/>
                    </a:rPr>
                    <a:t>The diamond of G is 6cm.</a:t>
                  </a:r>
                </a:p>
                <a:p>
                  <a:pPr>
                    <a:spcAft>
                      <a:spcPts val="0"/>
                    </a:spcAft>
                    <a:tabLst>
                      <a:tab pos="4972050" algn="r"/>
                    </a:tabLst>
                  </a:pPr>
                  <a:r>
                    <a:rPr lang="en-US" sz="2600" dirty="0" smtClean="0">
                      <a:latin typeface="Arial" panose="020B0604020202020204" pitchFamily="34" charset="0"/>
                      <a:cs typeface="Arial" panose="020B0604020202020204" pitchFamily="34" charset="0"/>
                    </a:rPr>
                    <a:t>The volume of G is 108cm</a:t>
                  </a:r>
                  <a:r>
                    <a:rPr lang="en-US" sz="2600" baseline="30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p>
                <a:p>
                  <a:pPr>
                    <a:spcAft>
                      <a:spcPts val="0"/>
                    </a:spcAft>
                    <a:tabLst>
                      <a:tab pos="4972050" algn="r"/>
                    </a:tabLst>
                  </a:pPr>
                  <a:r>
                    <a:rPr lang="en-US" sz="2600" dirty="0" smtClean="0">
                      <a:latin typeface="Arial" panose="020B0604020202020204" pitchFamily="34" charset="0"/>
                      <a:cs typeface="Arial" panose="020B0604020202020204" pitchFamily="34" charset="0"/>
                    </a:rPr>
                    <a:t>The volume of H is 256cm</a:t>
                  </a:r>
                  <a:r>
                    <a:rPr lang="en-US" sz="2600" baseline="30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p>
                <a:p>
                  <a:pPr>
                    <a:spcAft>
                      <a:spcPts val="0"/>
                    </a:spcAft>
                    <a:tabLst>
                      <a:tab pos="4972050" algn="r"/>
                    </a:tabLst>
                  </a:pPr>
                  <a:r>
                    <a:rPr lang="en-US" sz="2600" dirty="0" smtClean="0">
                      <a:latin typeface="Arial" panose="020B0604020202020204" pitchFamily="34" charset="0"/>
                      <a:cs typeface="Arial" panose="020B0604020202020204" pitchFamily="34" charset="0"/>
                    </a:rPr>
                    <a:t>Work out the diameter of </a:t>
                  </a:r>
                  <a:r>
                    <a:rPr lang="en-US" sz="2600" i="1" dirty="0" smtClean="0">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of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cylinder H</a:t>
                  </a:r>
                  <a:br>
                    <a:rPr lang="en-US" sz="2600" dirty="0" smtClean="0">
                      <a:latin typeface="Arial" panose="020B0604020202020204" pitchFamily="34" charset="0"/>
                      <a:cs typeface="Arial" panose="020B0604020202020204" pitchFamily="34" charset="0"/>
                    </a:rPr>
                  </a:br>
                  <a:endParaRPr lang="en-US" dirty="0">
                    <a:latin typeface="Comic Sans MS" panose="030F0702030302020204" pitchFamily="66" charset="0"/>
                  </a:endParaRPr>
                </a:p>
                <a:p>
                  <a:pPr>
                    <a:spcAft>
                      <a:spcPts val="0"/>
                    </a:spcAft>
                    <a:tabLst>
                      <a:tab pos="4972050" algn="r"/>
                    </a:tabLst>
                  </a:pPr>
                  <a:r>
                    <a:rPr lang="en-US" sz="2600" dirty="0" smtClean="0">
                      <a:solidFill>
                        <a:srgbClr val="0070C0"/>
                      </a:solidFill>
                      <a:latin typeface="Comic Sans MS" panose="030F0702030302020204" pitchFamily="66" charset="0"/>
                    </a:rPr>
                    <a:t>Volume scale factor =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
                            <m:rPr>
                              <m:sty m:val="p"/>
                            </m:rPr>
                            <a:rPr lang="en-US" sz="2600" b="0" i="0" smtClean="0">
                              <a:solidFill>
                                <a:srgbClr val="0070C0"/>
                              </a:solidFill>
                              <a:latin typeface="Cambria Math" panose="02040503050406030204" pitchFamily="18" charset="0"/>
                              <a:cs typeface="Arial" panose="020B0604020202020204" pitchFamily="34" charset="0"/>
                            </a:rPr>
                            <m:t>large</m:t>
                          </m:r>
                        </m:num>
                        <m:den>
                          <m:r>
                            <m:rPr>
                              <m:sty m:val="p"/>
                            </m:rPr>
                            <a:rPr lang="en-US" sz="2600" b="0" i="0" smtClean="0">
                              <a:solidFill>
                                <a:srgbClr val="0070C0"/>
                              </a:solidFill>
                              <a:latin typeface="Cambria Math" panose="02040503050406030204" pitchFamily="18" charset="0"/>
                              <a:cs typeface="Arial" panose="020B0604020202020204" pitchFamily="34" charset="0"/>
                            </a:rPr>
                            <m:t>small</m:t>
                          </m:r>
                        </m:den>
                      </m:f>
                    </m:oMath>
                  </a14:m>
                  <a:r>
                    <a:rPr lang="en-US" sz="2600" dirty="0" smtClean="0">
                      <a:solidFill>
                        <a:srgbClr val="0070C0"/>
                      </a:solidFill>
                      <a:latin typeface="Comic Sans MS" panose="030F0702030302020204" pitchFamily="66" charset="0"/>
                    </a:rPr>
                    <a:t> =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
                            <a:rPr lang="en-US" sz="2600" b="0" i="0" smtClean="0">
                              <a:solidFill>
                                <a:srgbClr val="0070C0"/>
                              </a:solidFill>
                              <a:latin typeface="Cambria Math" panose="02040503050406030204" pitchFamily="18" charset="0"/>
                              <a:cs typeface="Arial" panose="020B0604020202020204" pitchFamily="34" charset="0"/>
                            </a:rPr>
                            <m:t>256</m:t>
                          </m:r>
                        </m:num>
                        <m:den>
                          <m:r>
                            <a:rPr lang="en-US" sz="2600" b="0" i="0" smtClean="0">
                              <a:solidFill>
                                <a:srgbClr val="0070C0"/>
                              </a:solidFill>
                              <a:latin typeface="Cambria Math" panose="02040503050406030204" pitchFamily="18" charset="0"/>
                              <a:cs typeface="Arial" panose="020B0604020202020204" pitchFamily="34" charset="0"/>
                            </a:rPr>
                            <m:t>108</m:t>
                          </m:r>
                        </m:den>
                      </m:f>
                    </m:oMath>
                  </a14:m>
                  <a:r>
                    <a:rPr lang="en-US" sz="2600" dirty="0" smtClean="0">
                      <a:solidFill>
                        <a:srgbClr val="0070C0"/>
                      </a:solidFill>
                      <a:latin typeface="Comic Sans MS" panose="030F0702030302020204" pitchFamily="66" charset="0"/>
                    </a:rPr>
                    <a:t> =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
                            <a:rPr lang="en-US" sz="2600" b="0" i="0" smtClean="0">
                              <a:solidFill>
                                <a:srgbClr val="0070C0"/>
                              </a:solidFill>
                              <a:latin typeface="Cambria Math" panose="02040503050406030204" pitchFamily="18" charset="0"/>
                              <a:cs typeface="Arial" panose="020B0604020202020204" pitchFamily="34" charset="0"/>
                            </a:rPr>
                            <m:t>64</m:t>
                          </m:r>
                        </m:num>
                        <m:den>
                          <m:r>
                            <a:rPr lang="en-US" sz="2600" b="0" i="0" smtClean="0">
                              <a:solidFill>
                                <a:srgbClr val="0070C0"/>
                              </a:solidFill>
                              <a:latin typeface="Cambria Math" panose="02040503050406030204" pitchFamily="18" charset="0"/>
                              <a:cs typeface="Arial" panose="020B0604020202020204" pitchFamily="34" charset="0"/>
                            </a:rPr>
                            <m:t>27</m:t>
                          </m:r>
                        </m:den>
                      </m:f>
                    </m:oMath>
                  </a14:m>
                  <a:r>
                    <a:rPr lang="en-US" sz="2600" dirty="0" smtClean="0">
                      <a:solidFill>
                        <a:srgbClr val="0070C0"/>
                      </a:solidFill>
                      <a:latin typeface="Comic Sans MS" panose="030F0702030302020204" pitchFamily="66" charset="0"/>
                    </a:rPr>
                    <a:t> = k</a:t>
                  </a:r>
                  <a:r>
                    <a:rPr lang="en-US" sz="2600" baseline="30000" dirty="0" smtClean="0">
                      <a:solidFill>
                        <a:srgbClr val="0070C0"/>
                      </a:solidFill>
                      <a:latin typeface="Comic Sans MS" panose="030F0702030302020204" pitchFamily="66" charset="0"/>
                    </a:rPr>
                    <a:t>2</a:t>
                  </a:r>
                </a:p>
                <a:p>
                  <a:pPr>
                    <a:spcAft>
                      <a:spcPts val="0"/>
                    </a:spcAft>
                    <a:tabLst>
                      <a:tab pos="4972050" algn="r"/>
                    </a:tabLst>
                  </a:pPr>
                  <a:r>
                    <a:rPr lang="en-US" sz="2600" i="1" dirty="0" smtClean="0">
                      <a:solidFill>
                        <a:srgbClr val="0070C0"/>
                      </a:solidFill>
                      <a:latin typeface="Comic Sans MS" panose="030F0702030302020204" pitchFamily="66" charset="0"/>
                    </a:rPr>
                    <a:t>k</a:t>
                  </a:r>
                  <a:r>
                    <a:rPr lang="en-US" sz="2600" dirty="0" smtClean="0">
                      <a:solidFill>
                        <a:srgbClr val="0070C0"/>
                      </a:solidFill>
                      <a:latin typeface="Comic Sans MS" panose="030F0702030302020204" pitchFamily="66" charset="0"/>
                    </a:rPr>
                    <a:t> =</a:t>
                  </a:r>
                  <a14:m>
                    <m:oMath xmlns:m="http://schemas.openxmlformats.org/officeDocument/2006/math">
                      <m:rad>
                        <m:radPr>
                          <m:ctrlPr>
                            <a:rPr lang="en-US" sz="2600" i="1">
                              <a:solidFill>
                                <a:srgbClr val="0070C0"/>
                              </a:solidFill>
                              <a:latin typeface="Cambria Math" panose="02040503050406030204" pitchFamily="18" charset="0"/>
                            </a:rPr>
                          </m:ctrlPr>
                        </m:radPr>
                        <m:deg>
                          <m:r>
                            <a:rPr lang="en-US" sz="2600" b="0" i="1" smtClean="0">
                              <a:solidFill>
                                <a:srgbClr val="0070C0"/>
                              </a:solidFill>
                              <a:latin typeface="Cambria Math" panose="02040503050406030204" pitchFamily="18" charset="0"/>
                            </a:rPr>
                            <m:t>3</m:t>
                          </m:r>
                        </m:deg>
                        <m:e>
                          <m:f>
                            <m:fPr>
                              <m:ctrlPr>
                                <a:rPr lang="en-US" sz="2600" i="1">
                                  <a:solidFill>
                                    <a:srgbClr val="0070C0"/>
                                  </a:solidFill>
                                  <a:latin typeface="Cambria Math" panose="02040503050406030204" pitchFamily="18" charset="0"/>
                                  <a:cs typeface="Arial" panose="020B0604020202020204" pitchFamily="34" charset="0"/>
                                </a:rPr>
                              </m:ctrlPr>
                            </m:fPr>
                            <m:num>
                              <m:r>
                                <a:rPr lang="en-US" sz="2600" b="0" i="0" smtClean="0">
                                  <a:solidFill>
                                    <a:srgbClr val="0070C0"/>
                                  </a:solidFill>
                                  <a:latin typeface="Cambria Math" panose="02040503050406030204" pitchFamily="18" charset="0"/>
                                  <a:cs typeface="Arial" panose="020B0604020202020204" pitchFamily="34" charset="0"/>
                                </a:rPr>
                                <m:t>64</m:t>
                              </m:r>
                            </m:num>
                            <m:den>
                              <m:r>
                                <a:rPr lang="en-US" sz="2600" b="0" i="0" smtClean="0">
                                  <a:solidFill>
                                    <a:srgbClr val="0070C0"/>
                                  </a:solidFill>
                                  <a:latin typeface="Cambria Math" panose="02040503050406030204" pitchFamily="18" charset="0"/>
                                  <a:cs typeface="Arial" panose="020B0604020202020204" pitchFamily="34" charset="0"/>
                                </a:rPr>
                                <m:t>27</m:t>
                              </m:r>
                            </m:den>
                          </m:f>
                          <m:r>
                            <m:rPr>
                              <m:nor/>
                            </m:rPr>
                            <a:rPr lang="en-US" sz="2600" dirty="0">
                              <a:solidFill>
                                <a:srgbClr val="0070C0"/>
                              </a:solidFill>
                            </a:rPr>
                            <m:t> </m:t>
                          </m:r>
                        </m:e>
                      </m:rad>
                    </m:oMath>
                  </a14:m>
                  <a:r>
                    <a:rPr lang="en-US" sz="2600" dirty="0" smtClean="0">
                      <a:solidFill>
                        <a:srgbClr val="0070C0"/>
                      </a:solidFill>
                    </a:rPr>
                    <a:t> </a:t>
                  </a:r>
                  <a:r>
                    <a:rPr lang="en-US" sz="2600" dirty="0" smtClean="0">
                      <a:solidFill>
                        <a:srgbClr val="0070C0"/>
                      </a:solidFill>
                      <a:latin typeface="Comic Sans MS" panose="030F0702030302020204" pitchFamily="66" charset="0"/>
                    </a:rPr>
                    <a:t>=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ad>
                            <m:radPr>
                              <m:ctrlPr>
                                <a:rPr lang="en-US" sz="2600" i="1">
                                  <a:solidFill>
                                    <a:srgbClr val="0070C0"/>
                                  </a:solidFill>
                                  <a:latin typeface="Cambria Math" panose="02040503050406030204" pitchFamily="18" charset="0"/>
                                </a:rPr>
                              </m:ctrlPr>
                            </m:radPr>
                            <m:deg>
                              <m:r>
                                <a:rPr lang="en-US" sz="2600" b="0" i="1" smtClean="0">
                                  <a:solidFill>
                                    <a:srgbClr val="0070C0"/>
                                  </a:solidFill>
                                  <a:latin typeface="Cambria Math" panose="02040503050406030204" pitchFamily="18" charset="0"/>
                                </a:rPr>
                                <m:t>3</m:t>
                              </m:r>
                            </m:deg>
                            <m:e>
                              <m:r>
                                <a:rPr lang="en-US" sz="2600" b="0" i="1" smtClean="0">
                                  <a:solidFill>
                                    <a:srgbClr val="0070C0"/>
                                  </a:solidFill>
                                  <a:latin typeface="Cambria Math" panose="02040503050406030204" pitchFamily="18" charset="0"/>
                                </a:rPr>
                                <m:t>64</m:t>
                              </m:r>
                            </m:e>
                          </m:rad>
                          <m:r>
                            <m:rPr>
                              <m:nor/>
                            </m:rPr>
                            <a:rPr lang="en-US" sz="2600" dirty="0">
                              <a:solidFill>
                                <a:srgbClr val="0070C0"/>
                              </a:solidFill>
                            </a:rPr>
                            <m:t> </m:t>
                          </m:r>
                        </m:num>
                        <m:den>
                          <m:rad>
                            <m:radPr>
                              <m:ctrlPr>
                                <a:rPr lang="en-US" sz="2600" i="1">
                                  <a:solidFill>
                                    <a:srgbClr val="0070C0"/>
                                  </a:solidFill>
                                  <a:latin typeface="Cambria Math" panose="02040503050406030204" pitchFamily="18" charset="0"/>
                                </a:rPr>
                              </m:ctrlPr>
                            </m:radPr>
                            <m:deg>
                              <m:r>
                                <a:rPr lang="en-US" sz="2600" b="0" i="1" smtClean="0">
                                  <a:solidFill>
                                    <a:srgbClr val="0070C0"/>
                                  </a:solidFill>
                                  <a:latin typeface="Cambria Math" panose="02040503050406030204" pitchFamily="18" charset="0"/>
                                </a:rPr>
                                <m:t>3</m:t>
                              </m:r>
                            </m:deg>
                            <m:e>
                              <m:r>
                                <a:rPr lang="en-US" sz="2600" b="0" i="1" smtClean="0">
                                  <a:solidFill>
                                    <a:srgbClr val="0070C0"/>
                                  </a:solidFill>
                                  <a:latin typeface="Cambria Math" panose="02040503050406030204" pitchFamily="18" charset="0"/>
                                </a:rPr>
                                <m:t>27</m:t>
                              </m:r>
                            </m:e>
                          </m:rad>
                          <m:r>
                            <m:rPr>
                              <m:nor/>
                            </m:rPr>
                            <a:rPr lang="en-US" sz="2600" dirty="0">
                              <a:solidFill>
                                <a:srgbClr val="0070C0"/>
                              </a:solidFill>
                            </a:rPr>
                            <m:t> </m:t>
                          </m:r>
                        </m:den>
                      </m:f>
                    </m:oMath>
                  </a14:m>
                  <a:r>
                    <a:rPr lang="en-US" sz="2600" dirty="0" smtClean="0">
                      <a:solidFill>
                        <a:srgbClr val="0070C0"/>
                      </a:solidFill>
                    </a:rPr>
                    <a:t> =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
                            <a:rPr lang="en-US" sz="2600" b="0" i="0" smtClean="0">
                              <a:solidFill>
                                <a:srgbClr val="0070C0"/>
                              </a:solidFill>
                              <a:latin typeface="Cambria Math" panose="02040503050406030204" pitchFamily="18" charset="0"/>
                              <a:cs typeface="Arial" panose="020B0604020202020204" pitchFamily="34" charset="0"/>
                            </a:rPr>
                            <m:t>4</m:t>
                          </m:r>
                        </m:num>
                        <m:den>
                          <m:r>
                            <a:rPr lang="en-US" sz="2600" b="0" i="0" smtClean="0">
                              <a:solidFill>
                                <a:srgbClr val="0070C0"/>
                              </a:solidFill>
                              <a:latin typeface="Cambria Math" panose="02040503050406030204" pitchFamily="18" charset="0"/>
                              <a:cs typeface="Arial" panose="020B0604020202020204" pitchFamily="34" charset="0"/>
                            </a:rPr>
                            <m:t>3</m:t>
                          </m:r>
                        </m:den>
                      </m:f>
                    </m:oMath>
                  </a14:m>
                  <a:endParaRPr lang="en-US" sz="2600" dirty="0">
                    <a:solidFill>
                      <a:srgbClr val="0070C0"/>
                    </a:solidFill>
                  </a:endParaRPr>
                </a:p>
                <a:p>
                  <a:pPr>
                    <a:spcAft>
                      <a:spcPts val="0"/>
                    </a:spcAft>
                    <a:tabLst>
                      <a:tab pos="4972050" algn="r"/>
                    </a:tabLst>
                  </a:pPr>
                  <a:r>
                    <a:rPr lang="en-US" sz="2600" i="1" dirty="0" smtClean="0">
                      <a:solidFill>
                        <a:srgbClr val="0070C0"/>
                      </a:solidFill>
                      <a:latin typeface="Comic Sans MS" panose="030F0702030302020204" pitchFamily="66" charset="0"/>
                    </a:rPr>
                    <a:t>d</a:t>
                  </a:r>
                  <a:r>
                    <a:rPr lang="en-US" sz="2600" dirty="0" smtClean="0">
                      <a:solidFill>
                        <a:srgbClr val="0070C0"/>
                      </a:solidFill>
                      <a:latin typeface="Comic Sans MS" panose="030F0702030302020204" pitchFamily="66" charset="0"/>
                    </a:rPr>
                    <a:t> = </a:t>
                  </a:r>
                  <a14:m>
                    <m:oMath xmlns:m="http://schemas.openxmlformats.org/officeDocument/2006/math">
                      <m:f>
                        <m:fPr>
                          <m:ctrlPr>
                            <a:rPr lang="en-US" sz="2600" i="1">
                              <a:solidFill>
                                <a:srgbClr val="0070C0"/>
                              </a:solidFill>
                              <a:latin typeface="Cambria Math" panose="02040503050406030204" pitchFamily="18" charset="0"/>
                              <a:cs typeface="Arial" panose="020B0604020202020204" pitchFamily="34" charset="0"/>
                            </a:rPr>
                          </m:ctrlPr>
                        </m:fPr>
                        <m:num>
                          <m:r>
                            <a:rPr lang="en-US" sz="2600">
                              <a:solidFill>
                                <a:srgbClr val="0070C0"/>
                              </a:solidFill>
                              <a:latin typeface="Cambria Math" panose="02040503050406030204" pitchFamily="18" charset="0"/>
                              <a:cs typeface="Arial" panose="020B0604020202020204" pitchFamily="34" charset="0"/>
                            </a:rPr>
                            <m:t>4</m:t>
                          </m:r>
                        </m:num>
                        <m:den>
                          <m:r>
                            <a:rPr lang="en-US" sz="2600">
                              <a:solidFill>
                                <a:srgbClr val="0070C0"/>
                              </a:solidFill>
                              <a:latin typeface="Cambria Math" panose="02040503050406030204" pitchFamily="18" charset="0"/>
                              <a:cs typeface="Arial" panose="020B0604020202020204" pitchFamily="34" charset="0"/>
                            </a:rPr>
                            <m:t>3</m:t>
                          </m:r>
                        </m:den>
                      </m:f>
                    </m:oMath>
                  </a14:m>
                  <a:r>
                    <a:rPr lang="en-US" sz="2600" dirty="0" smtClean="0">
                      <a:solidFill>
                        <a:srgbClr val="0070C0"/>
                      </a:solidFill>
                      <a:latin typeface="Comic Sans MS" panose="030F0702030302020204" pitchFamily="66" charset="0"/>
                    </a:rPr>
                    <a:t> x 6 = 8cm</a:t>
                  </a:r>
                  <a:endParaRPr lang="en-US" sz="2600" dirty="0">
                    <a:solidFill>
                      <a:srgbClr val="0070C0"/>
                    </a:solidFill>
                    <a:latin typeface="Comic Sans MS" panose="030F0702030302020204" pitchFamily="66"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58865" y="1618055"/>
                  <a:ext cx="5146090" cy="4860498"/>
                </a:xfrm>
                <a:prstGeom prst="rect">
                  <a:avLst/>
                </a:prstGeom>
                <a:blipFill rotWithShape="0">
                  <a:blip r:embed="rId4"/>
                  <a:stretch>
                    <a:fillRect l="-1288" t="-1129"/>
                  </a:stretch>
                </a:blipFill>
              </p:spPr>
              <p:txBody>
                <a:bodyPr/>
                <a:lstStyle/>
                <a:p>
                  <a:r>
                    <a:rPr lang="en-US">
                      <a:noFill/>
                    </a:rPr>
                    <a:t> </a:t>
                  </a:r>
                </a:p>
              </p:txBody>
            </p:sp>
          </mc:Fallback>
        </mc:AlternateContent>
      </p:grpSp>
      <p:sp>
        <p:nvSpPr>
          <p:cNvPr id="13" name="Rectangle 12"/>
          <p:cNvSpPr/>
          <p:nvPr/>
        </p:nvSpPr>
        <p:spPr>
          <a:xfrm flipH="1">
            <a:off x="4716016" y="5253007"/>
            <a:ext cx="406438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In an enlargement by scale factor k, the </a:t>
            </a:r>
            <a:r>
              <a:rPr lang="en-US" sz="2400" dirty="0" smtClean="0">
                <a:solidFill>
                  <a:schemeClr val="tx1"/>
                </a:solidFill>
                <a:latin typeface="Arial" panose="020B0604020202020204" pitchFamily="34" charset="0"/>
                <a:cs typeface="Arial" panose="020B0604020202020204" pitchFamily="34" charset="0"/>
              </a:rPr>
              <a:t>volume </a:t>
            </a:r>
            <a:r>
              <a:rPr lang="en-US" sz="2400" dirty="0">
                <a:solidFill>
                  <a:schemeClr val="tx1"/>
                </a:solidFill>
                <a:latin typeface="Arial" panose="020B0604020202020204" pitchFamily="34" charset="0"/>
                <a:cs typeface="Arial" panose="020B0604020202020204" pitchFamily="34" charset="0"/>
              </a:rPr>
              <a:t>is enlarged by scale factor </a:t>
            </a:r>
            <a:r>
              <a:rPr lang="en-US" sz="2400" i="1" dirty="0" smtClean="0">
                <a:solidFill>
                  <a:schemeClr val="tx1"/>
                </a:solidFill>
                <a:latin typeface="Arial" panose="020B0604020202020204" pitchFamily="34" charset="0"/>
                <a:cs typeface="Arial" panose="020B0604020202020204" pitchFamily="34" charset="0"/>
              </a:rPr>
              <a:t>k</a:t>
            </a:r>
            <a:r>
              <a:rPr lang="en-US" sz="2400" baseline="30000" dirty="0" smtClean="0">
                <a:solidFill>
                  <a:schemeClr val="tx1"/>
                </a:solidFill>
                <a:latin typeface="Arial" panose="020B0604020202020204" pitchFamily="34" charset="0"/>
                <a:cs typeface="Arial" panose="020B0604020202020204" pitchFamily="34" charset="0"/>
              </a:rPr>
              <a:t>3</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a:stCxn id="13" idx="0"/>
          </p:cNvCxnSpPr>
          <p:nvPr/>
        </p:nvCxnSpPr>
        <p:spPr>
          <a:xfrm flipH="1" flipV="1">
            <a:off x="6444208" y="4941168"/>
            <a:ext cx="304002" cy="311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32040" y="1719186"/>
            <a:ext cx="3861112" cy="1876063"/>
          </a:xfrm>
          <a:prstGeom prst="rect">
            <a:avLst/>
          </a:prstGeom>
        </p:spPr>
      </p:pic>
    </p:spTree>
    <p:extLst>
      <p:ext uri="{BB962C8B-B14F-4D97-AF65-F5344CB8AC3E}">
        <p14:creationId xmlns:p14="http://schemas.microsoft.com/office/powerpoint/2010/main" val="2896852994"/>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379</a:t>
            </a:r>
            <a:endParaRPr lang="en-GB" sz="1400" b="1" dirty="0">
              <a:latin typeface="Calibri" panose="020F0502020204030204" pitchFamily="34" charset="0"/>
            </a:endParaRPr>
          </a:p>
        </p:txBody>
      </p:sp>
      <p:sp>
        <p:nvSpPr>
          <p:cNvPr id="3" name="Rectangle 2"/>
          <p:cNvSpPr/>
          <p:nvPr/>
        </p:nvSpPr>
        <p:spPr>
          <a:xfrm>
            <a:off x="251520" y="1196752"/>
            <a:ext cx="5256584" cy="1754326"/>
          </a:xfrm>
          <a:prstGeom prst="rect">
            <a:avLst/>
          </a:prstGeom>
        </p:spPr>
        <p:txBody>
          <a:bodyPr wrap="square">
            <a:spAutoFit/>
          </a:bodyPr>
          <a:lstStyle/>
          <a:p>
            <a:pPr marL="400050" indent="-400050">
              <a:buClr>
                <a:srgbClr val="C00000"/>
              </a:buClr>
              <a:buFont typeface="+mj-lt"/>
              <a:buAutoNum type="arabicPeriod" startAt="7"/>
              <a:tabLst>
                <a:tab pos="971550" algn="l"/>
                <a:tab pos="2743200" algn="l"/>
              </a:tabLst>
            </a:pPr>
            <a:r>
              <a:rPr lang="en-US" sz="2700" dirty="0">
                <a:latin typeface="Arial" panose="020B0604020202020204" pitchFamily="34" charset="0"/>
                <a:cs typeface="Arial" panose="020B0604020202020204" pitchFamily="34" charset="0"/>
              </a:rPr>
              <a:t>Sphere J is similar to sphere </a:t>
            </a:r>
            <a:r>
              <a:rPr lang="en-US" sz="2700" dirty="0" smtClean="0">
                <a:latin typeface="Arial" panose="020B0604020202020204" pitchFamily="34" charset="0"/>
                <a:cs typeface="Arial" panose="020B0604020202020204" pitchFamily="34" charset="0"/>
              </a:rPr>
              <a:t>K. The </a:t>
            </a:r>
            <a:r>
              <a:rPr lang="en-US" sz="2700" dirty="0">
                <a:latin typeface="Arial" panose="020B0604020202020204" pitchFamily="34" charset="0"/>
                <a:cs typeface="Arial" panose="020B0604020202020204" pitchFamily="34" charset="0"/>
              </a:rPr>
              <a:t>volume of J is 27 times the volume of K. Work out the diameter of sphere K.</a:t>
            </a:r>
            <a:endParaRPr lang="pl-PL" sz="27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282" y="3189122"/>
            <a:ext cx="4736309" cy="326421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592757187"/>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380</a:t>
            </a:r>
            <a:endParaRPr lang="en-GB" sz="1400" b="1" dirty="0">
              <a:latin typeface="Calibri" panose="020F0502020204030204" pitchFamily="34" charset="0"/>
            </a:endParaRPr>
          </a:p>
        </p:txBody>
      </p:sp>
      <p:sp>
        <p:nvSpPr>
          <p:cNvPr id="3" name="Rectangle 2"/>
          <p:cNvSpPr/>
          <p:nvPr/>
        </p:nvSpPr>
        <p:spPr>
          <a:xfrm>
            <a:off x="251520" y="1196752"/>
            <a:ext cx="5256584" cy="2308324"/>
          </a:xfrm>
          <a:prstGeom prst="rect">
            <a:avLst/>
          </a:prstGeom>
        </p:spPr>
        <p:txBody>
          <a:bodyPr wrap="square">
            <a:spAutoFit/>
          </a:bodyPr>
          <a:lstStyle/>
          <a:p>
            <a:pPr marL="400050" indent="-400050">
              <a:buClr>
                <a:srgbClr val="C00000"/>
              </a:buClr>
              <a:buFont typeface="+mj-lt"/>
              <a:buAutoNum type="arabicPeriod" startAt="8"/>
              <a:tabLst>
                <a:tab pos="971550" algn="l"/>
                <a:tab pos="2743200" algn="l"/>
              </a:tabLst>
            </a:pPr>
            <a:r>
              <a:rPr lang="en-US" sz="2400" dirty="0">
                <a:latin typeface="Arial" panose="020B0604020202020204" pitchFamily="34" charset="0"/>
                <a:cs typeface="Arial" panose="020B0604020202020204" pitchFamily="34" charset="0"/>
              </a:rPr>
              <a:t>Prisms Land M are </a:t>
            </a:r>
            <a:r>
              <a:rPr lang="en-US" sz="2400" dirty="0" smtClean="0">
                <a:latin typeface="Arial" panose="020B0604020202020204" pitchFamily="34" charset="0"/>
                <a:cs typeface="Arial" panose="020B0604020202020204" pitchFamily="34" charset="0"/>
              </a:rPr>
              <a:t>similar.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volume of prism M is 343 times the volume of prism L. Calculate the </a:t>
            </a:r>
            <a:r>
              <a:rPr lang="en-US" sz="2400" dirty="0" smtClean="0">
                <a:latin typeface="Arial" panose="020B0604020202020204" pitchFamily="34" charset="0"/>
                <a:cs typeface="Arial" panose="020B0604020202020204" pitchFamily="34" charset="0"/>
              </a:rPr>
              <a:t>value </a:t>
            </a:r>
            <a:r>
              <a:rPr lang="en-US" sz="2400" dirty="0">
                <a:latin typeface="Arial" panose="020B0604020202020204" pitchFamily="34" charset="0"/>
                <a:cs typeface="Arial" panose="020B0604020202020204" pitchFamily="34" charset="0"/>
              </a:rPr>
              <a:t>of</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length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length </a:t>
            </a:r>
            <a:r>
              <a:rPr lang="en-US" sz="2400"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65064" y="2708920"/>
            <a:ext cx="2943040" cy="2227167"/>
          </a:xfrm>
          <a:prstGeom prst="rect">
            <a:avLst/>
          </a:prstGeom>
        </p:spPr>
      </p:pic>
      <p:grpSp>
        <p:nvGrpSpPr>
          <p:cNvPr id="9" name="Group 8"/>
          <p:cNvGrpSpPr/>
          <p:nvPr/>
        </p:nvGrpSpPr>
        <p:grpSpPr>
          <a:xfrm>
            <a:off x="251520" y="4843319"/>
            <a:ext cx="5213924" cy="1733128"/>
            <a:chOff x="150164" y="6494199"/>
            <a:chExt cx="5213924" cy="1733128"/>
          </a:xfrm>
        </p:grpSpPr>
        <p:sp>
          <p:nvSpPr>
            <p:cNvPr id="10" name="Rectangle 9"/>
            <p:cNvSpPr/>
            <p:nvPr/>
          </p:nvSpPr>
          <p:spPr>
            <a:xfrm flipH="1">
              <a:off x="150164" y="6673055"/>
              <a:ext cx="5213924" cy="155427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When the linear scale factor is </a:t>
              </a:r>
              <a:r>
                <a:rPr lang="en-US" sz="2000" i="1" dirty="0">
                  <a:solidFill>
                    <a:schemeClr val="tx1"/>
                  </a:solidFill>
                  <a:latin typeface="Arial" panose="020B0604020202020204" pitchFamily="34" charset="0"/>
                  <a:cs typeface="Arial" panose="020B0604020202020204" pitchFamily="34" charset="0"/>
                </a:rPr>
                <a:t>k</a:t>
              </a:r>
              <a:r>
                <a:rPr lang="en-US" sz="2000"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Lengths </a:t>
              </a:r>
              <a:r>
                <a:rPr lang="en-US" sz="2000" dirty="0">
                  <a:solidFill>
                    <a:schemeClr val="tx1"/>
                  </a:solidFill>
                  <a:latin typeface="Arial" panose="020B0604020202020204" pitchFamily="34" charset="0"/>
                  <a:cs typeface="Arial" panose="020B0604020202020204" pitchFamily="34" charset="0"/>
                </a:rPr>
                <a:t>are multiplied by </a:t>
              </a:r>
              <a:r>
                <a:rPr lang="en-US" sz="2000" i="1" dirty="0" smtClean="0">
                  <a:solidFill>
                    <a:schemeClr val="tx1"/>
                  </a:solidFill>
                  <a:latin typeface="Arial" panose="020B0604020202020204" pitchFamily="34" charset="0"/>
                  <a:cs typeface="Arial" panose="020B0604020202020204" pitchFamily="34" charset="0"/>
                </a:rPr>
                <a:t>k</a:t>
              </a:r>
              <a:endParaRPr lang="en-US" sz="2000" i="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Area </a:t>
              </a:r>
              <a:r>
                <a:rPr lang="en-US" sz="2000" dirty="0">
                  <a:solidFill>
                    <a:schemeClr val="tx1"/>
                  </a:solidFill>
                  <a:latin typeface="Arial" panose="020B0604020202020204" pitchFamily="34" charset="0"/>
                  <a:cs typeface="Arial" panose="020B0604020202020204" pitchFamily="34" charset="0"/>
                </a:rPr>
                <a:t>is multiplied by </a:t>
              </a:r>
              <a:r>
                <a:rPr lang="en-US" sz="2000" i="1" dirty="0" smtClean="0">
                  <a:solidFill>
                    <a:schemeClr val="tx1"/>
                  </a:solidFill>
                  <a:latin typeface="Arial" panose="020B0604020202020204" pitchFamily="34" charset="0"/>
                  <a:cs typeface="Arial" panose="020B0604020202020204" pitchFamily="34" charset="0"/>
                </a:rPr>
                <a:t>k</a:t>
              </a:r>
              <a:r>
                <a:rPr lang="en-US" sz="2000" baseline="30000" dirty="0" smtClean="0">
                  <a:solidFill>
                    <a:schemeClr val="tx1"/>
                  </a:solidFill>
                  <a:latin typeface="Arial" panose="020B0604020202020204" pitchFamily="34" charset="0"/>
                  <a:cs typeface="Arial" panose="020B0604020202020204" pitchFamily="34" charset="0"/>
                </a:rPr>
                <a:t>2</a:t>
              </a:r>
              <a:endParaRPr lang="en-US" sz="2000" baseline="30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Volume </a:t>
              </a:r>
              <a:r>
                <a:rPr lang="en-US" sz="2000" dirty="0">
                  <a:solidFill>
                    <a:schemeClr val="tx1"/>
                  </a:solidFill>
                  <a:latin typeface="Arial" panose="020B0604020202020204" pitchFamily="34" charset="0"/>
                  <a:cs typeface="Arial" panose="020B0604020202020204" pitchFamily="34" charset="0"/>
                </a:rPr>
                <a:t>is multiplied by </a:t>
              </a:r>
              <a:r>
                <a:rPr lang="en-US" sz="2000" i="1" dirty="0">
                  <a:solidFill>
                    <a:schemeClr val="tx1"/>
                  </a:solidFill>
                  <a:latin typeface="Arial" panose="020B0604020202020204" pitchFamily="34" charset="0"/>
                  <a:cs typeface="Arial" panose="020B0604020202020204" pitchFamily="34" charset="0"/>
                </a:rPr>
                <a:t>k</a:t>
              </a:r>
              <a:r>
                <a:rPr lang="en-US" sz="2000" baseline="30000" dirty="0">
                  <a:solidFill>
                    <a:schemeClr val="tx1"/>
                  </a:solidFill>
                  <a:latin typeface="Arial" panose="020B0604020202020204" pitchFamily="34" charset="0"/>
                  <a:cs typeface="Arial" panose="020B0604020202020204" pitchFamily="34" charset="0"/>
                </a:rPr>
                <a:t>3</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5</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0543511"/>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380</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marL="457200" indent="-457200">
              <a:buClr>
                <a:srgbClr val="C00000"/>
              </a:buClr>
              <a:buFont typeface="+mj-lt"/>
              <a:buAutoNum type="arabicPeriod" startAt="9"/>
              <a:tabLst>
                <a:tab pos="971550" algn="l"/>
                <a:tab pos="2743200" algn="l"/>
              </a:tabLst>
            </a:pPr>
            <a:r>
              <a:rPr lang="en-US" sz="2000" b="1" dirty="0">
                <a:solidFill>
                  <a:srgbClr val="C00000"/>
                </a:solidFill>
                <a:latin typeface="Arial" panose="020B0604020202020204" pitchFamily="34" charset="0"/>
                <a:cs typeface="Arial" panose="020B0604020202020204" pitchFamily="34" charset="0"/>
              </a:rPr>
              <a:t>Reasoning</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Pyramid A </a:t>
            </a:r>
            <a:r>
              <a:rPr lang="en-US" sz="2000" dirty="0" smtClean="0">
                <a:latin typeface="Arial" panose="020B0604020202020204" pitchFamily="34" charset="0"/>
                <a:cs typeface="Arial" panose="020B0604020202020204" pitchFamily="34" charset="0"/>
              </a:rPr>
              <a:t>and pyramid </a:t>
            </a:r>
            <a:r>
              <a:rPr lang="en-US" sz="2000" dirty="0">
                <a:latin typeface="Arial" panose="020B0604020202020204" pitchFamily="34" charset="0"/>
                <a:cs typeface="Arial" panose="020B0604020202020204" pitchFamily="34" charset="0"/>
              </a:rPr>
              <a:t>Z are similar.</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volume of pyramid A is 125 times the volume of the volume of pyramid Z. The surface area of pyramid Z is 60 cm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the volume scale factor, </a:t>
            </a:r>
            <a:r>
              <a:rPr lang="en-US" sz="2000" i="1" dirty="0" smtClean="0">
                <a:latin typeface="Arial" panose="020B0604020202020204" pitchFamily="34" charset="0"/>
                <a:cs typeface="Arial" panose="020B0604020202020204" pitchFamily="34" charset="0"/>
              </a:rPr>
              <a:t>k</a:t>
            </a:r>
            <a:r>
              <a:rPr lang="en-US" sz="2000" baseline="30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linear scale factor, </a:t>
            </a:r>
            <a:r>
              <a:rPr lang="en-US" sz="2000" i="1" dirty="0">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area scale factor, </a:t>
            </a:r>
            <a:r>
              <a:rPr lang="en-US" sz="2000" i="1" dirty="0" smtClean="0">
                <a:latin typeface="Arial" panose="020B0604020202020204" pitchFamily="34" charset="0"/>
                <a:cs typeface="Arial" panose="020B0604020202020204" pitchFamily="34" charset="0"/>
              </a:rPr>
              <a:t>k</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Calculate </a:t>
            </a:r>
            <a:r>
              <a:rPr lang="en-US" sz="2000" dirty="0">
                <a:latin typeface="Arial" panose="020B0604020202020204" pitchFamily="34" charset="0"/>
                <a:cs typeface="Arial" panose="020B0604020202020204" pitchFamily="34" charset="0"/>
              </a:rPr>
              <a:t>the surface area of pyramid A.</a:t>
            </a:r>
            <a:endParaRPr lang="pl-PL" sz="2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13392" y="1854221"/>
            <a:ext cx="3322704" cy="1879488"/>
          </a:xfrm>
          <a:prstGeom prst="rect">
            <a:avLst/>
          </a:prstGeom>
        </p:spPr>
      </p:pic>
    </p:spTree>
    <p:extLst>
      <p:ext uri="{BB962C8B-B14F-4D97-AF65-F5344CB8AC3E}">
        <p14:creationId xmlns:p14="http://schemas.microsoft.com/office/powerpoint/2010/main" val="166166616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363</a:t>
            </a:r>
            <a:endParaRPr lang="en-GB" sz="1400" b="1" dirty="0">
              <a:latin typeface="Calibri" panose="020F0502020204030204" pitchFamily="34" charset="0"/>
            </a:endParaRPr>
          </a:p>
        </p:txBody>
      </p:sp>
      <p:sp>
        <p:nvSpPr>
          <p:cNvPr id="3" name="Rectangle 2"/>
          <p:cNvSpPr/>
          <p:nvPr/>
        </p:nvSpPr>
        <p:spPr>
          <a:xfrm>
            <a:off x="251520" y="1196752"/>
            <a:ext cx="5256584" cy="3046988"/>
          </a:xfrm>
          <a:prstGeom prst="rect">
            <a:avLst/>
          </a:prstGeom>
        </p:spPr>
        <p:txBody>
          <a:bodyPr wrap="square">
            <a:spAutoFit/>
          </a:bodyPr>
          <a:lstStyle/>
          <a:p>
            <a:pPr marL="457200" indent="-457200">
              <a:buClr>
                <a:srgbClr val="C00000"/>
              </a:buClr>
              <a:buFont typeface="+mj-lt"/>
              <a:buAutoNum type="arabicPeriod" startAt="6"/>
              <a:tabLst>
                <a:tab pos="1079500" algn="l"/>
                <a:tab pos="2743200" algn="l"/>
              </a:tabLst>
            </a:pPr>
            <a:r>
              <a:rPr lang="en-US" sz="3200" dirty="0" smtClean="0">
                <a:latin typeface="Arial" panose="020B0604020202020204" pitchFamily="34" charset="0"/>
                <a:cs typeface="Arial" panose="020B0604020202020204" pitchFamily="34" charset="0"/>
              </a:rPr>
              <a:t>What </a:t>
            </a:r>
            <a:r>
              <a:rPr lang="en-US" sz="3200" dirty="0">
                <a:latin typeface="Arial" panose="020B0604020202020204" pitchFamily="34" charset="0"/>
                <a:cs typeface="Arial" panose="020B0604020202020204" pitchFamily="34" charset="0"/>
              </a:rPr>
              <a:t>is the scale factor of the enlargement</a:t>
            </a:r>
          </a:p>
          <a:p>
            <a:pPr marL="971550" lvl="1" indent="-514350">
              <a:buClr>
                <a:srgbClr val="C00000"/>
              </a:buClr>
              <a:buFont typeface="+mj-lt"/>
              <a:buAutoNum type="alphaLcPeriod"/>
              <a:tabLst>
                <a:tab pos="1079500" algn="l"/>
                <a:tab pos="2743200" algn="l"/>
              </a:tabLst>
            </a:pPr>
            <a:r>
              <a:rPr lang="en-US" sz="3200" dirty="0" smtClean="0">
                <a:latin typeface="Arial" panose="020B0604020202020204" pitchFamily="34" charset="0"/>
                <a:cs typeface="Arial" panose="020B0604020202020204" pitchFamily="34" charset="0"/>
              </a:rPr>
              <a:t>from </a:t>
            </a:r>
            <a:r>
              <a:rPr lang="en-US" sz="3200" dirty="0">
                <a:latin typeface="Arial" panose="020B0604020202020204" pitchFamily="34" charset="0"/>
                <a:cs typeface="Arial" panose="020B0604020202020204" pitchFamily="34" charset="0"/>
              </a:rPr>
              <a:t>shape X to shape Y </a:t>
            </a:r>
            <a:endParaRPr lang="en-US" sz="32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1079500" algn="l"/>
                <a:tab pos="2743200" algn="l"/>
              </a:tabLst>
            </a:pPr>
            <a:r>
              <a:rPr lang="en-US" sz="3200" dirty="0" smtClean="0">
                <a:latin typeface="Arial" panose="020B0604020202020204" pitchFamily="34" charset="0"/>
                <a:cs typeface="Arial" panose="020B0604020202020204" pitchFamily="34" charset="0"/>
              </a:rPr>
              <a:t>from </a:t>
            </a:r>
            <a:r>
              <a:rPr lang="en-US" sz="3200" dirty="0">
                <a:latin typeface="Arial" panose="020B0604020202020204" pitchFamily="34" charset="0"/>
                <a:cs typeface="Arial" panose="020B0604020202020204" pitchFamily="34" charset="0"/>
              </a:rPr>
              <a:t>shape Y to shape X?</a:t>
            </a:r>
            <a:endParaRPr lang="pl-PL"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5433" y="4149080"/>
            <a:ext cx="5232671" cy="2485516"/>
          </a:xfrm>
          <a:prstGeom prst="rect">
            <a:avLst/>
          </a:prstGeom>
        </p:spPr>
      </p:pic>
    </p:spTree>
    <p:extLst>
      <p:ext uri="{BB962C8B-B14F-4D97-AF65-F5344CB8AC3E}">
        <p14:creationId xmlns:p14="http://schemas.microsoft.com/office/powerpoint/2010/main" val="2506643529"/>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2013803"/>
                <a:ext cx="5256584" cy="3847848"/>
              </a:xfrm>
              <a:prstGeom prst="rect">
                <a:avLst/>
              </a:prstGeom>
            </p:spPr>
            <p:txBody>
              <a:bodyPr wrap="square">
                <a:spAutoFit/>
              </a:bodyPr>
              <a:lstStyle/>
              <a:p>
                <a:pPr marL="457200" indent="-457200">
                  <a:buClr>
                    <a:srgbClr val="C00000"/>
                  </a:buClr>
                  <a:buFont typeface="+mj-lt"/>
                  <a:buAutoNum type="arabicPeriod" startAt="10"/>
                  <a:tabLst>
                    <a:tab pos="971550" algn="l"/>
                    <a:tab pos="2743200" algn="l"/>
                  </a:tabLst>
                </a:pPr>
                <a:r>
                  <a:rPr lang="en-US" sz="2100" b="1" dirty="0" smtClean="0">
                    <a:solidFill>
                      <a:srgbClr val="C00000"/>
                    </a:solidFill>
                    <a:latin typeface="Arial" panose="020B0604020202020204" pitchFamily="34" charset="0"/>
                    <a:cs typeface="Arial" panose="020B0604020202020204" pitchFamily="34" charset="0"/>
                  </a:rPr>
                  <a:t>Problem-solving </a:t>
                </a:r>
                <a:r>
                  <a:rPr lang="en-US" sz="2100" dirty="0">
                    <a:latin typeface="Arial" panose="020B0604020202020204" pitchFamily="34" charset="0"/>
                    <a:cs typeface="Arial" panose="020B0604020202020204" pitchFamily="34" charset="0"/>
                  </a:rPr>
                  <a:t>Cylinders B and C are mathematically </a:t>
                </a:r>
                <a:r>
                  <a:rPr lang="en-US" sz="2100" dirty="0" smtClean="0">
                    <a:latin typeface="Arial" panose="020B0604020202020204" pitchFamily="34" charset="0"/>
                    <a:cs typeface="Arial" panose="020B0604020202020204" pitchFamily="34" charset="0"/>
                  </a:rPr>
                  <a:t>similar.</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volume of B is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64</m:t>
                        </m:r>
                      </m:den>
                    </m:f>
                  </m:oMath>
                </a14:m>
                <a:r>
                  <a:rPr lang="en-US" sz="2100" dirty="0">
                    <a:latin typeface="Arial" panose="020B0604020202020204" pitchFamily="34" charset="0"/>
                    <a:cs typeface="Arial" panose="020B0604020202020204" pitchFamily="34" charset="0"/>
                  </a:rPr>
                  <a:t> of the volume of </a:t>
                </a:r>
                <a:r>
                  <a:rPr lang="en-US" sz="2100" dirty="0" smtClean="0">
                    <a:latin typeface="Arial" panose="020B0604020202020204" pitchFamily="34" charset="0"/>
                    <a:cs typeface="Arial" panose="020B0604020202020204" pitchFamily="34" charset="0"/>
                  </a:rPr>
                  <a:t>C. The </a:t>
                </a:r>
                <a:r>
                  <a:rPr lang="en-US" sz="2100" dirty="0">
                    <a:latin typeface="Arial" panose="020B0604020202020204" pitchFamily="34" charset="0"/>
                    <a:cs typeface="Arial" panose="020B0604020202020204" pitchFamily="34" charset="0"/>
                  </a:rPr>
                  <a:t>surface area of B is </a:t>
                </a:r>
                <a:r>
                  <a:rPr lang="en-US" sz="2100" dirty="0" smtClean="0">
                    <a:latin typeface="Arial" panose="020B0604020202020204" pitchFamily="34" charset="0"/>
                    <a:cs typeface="Arial" panose="020B0604020202020204" pitchFamily="34" charset="0"/>
                  </a:rPr>
                  <a:t>35.2 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surface area of cylinder C.</a:t>
                </a:r>
              </a:p>
              <a:p>
                <a:pPr marL="457200" indent="-457200">
                  <a:buClr>
                    <a:srgbClr val="C00000"/>
                  </a:buClr>
                  <a:buFont typeface="+mj-lt"/>
                  <a:buAutoNum type="arabicPeriod" startAt="10"/>
                  <a:tabLst>
                    <a:tab pos="971550" algn="l"/>
                    <a:tab pos="2743200" algn="l"/>
                  </a:tabLst>
                </a:pPr>
                <a:r>
                  <a:rPr lang="en-US" sz="2100" b="1" dirty="0" smtClean="0">
                    <a:solidFill>
                      <a:srgbClr val="C00000"/>
                    </a:solidFill>
                    <a:latin typeface="Arial" panose="020B0604020202020204" pitchFamily="34" charset="0"/>
                    <a:cs typeface="Arial" panose="020B0604020202020204" pitchFamily="34" charset="0"/>
                  </a:rPr>
                  <a:t>Problem-solving </a:t>
                </a:r>
                <a:r>
                  <a:rPr lang="en-US" sz="2100" b="1" dirty="0">
                    <a:solidFill>
                      <a:srgbClr val="C00000"/>
                    </a:solidFill>
                    <a:latin typeface="Arial" panose="020B0604020202020204" pitchFamily="34" charset="0"/>
                    <a:cs typeface="Arial" panose="020B0604020202020204" pitchFamily="34" charset="0"/>
                  </a:rPr>
                  <a:t>/ Real </a:t>
                </a:r>
                <a:r>
                  <a:rPr lang="en-US" sz="2100" dirty="0">
                    <a:latin typeface="Arial" panose="020B0604020202020204" pitchFamily="34" charset="0"/>
                    <a:cs typeface="Arial" panose="020B0604020202020204" pitchFamily="34" charset="0"/>
                  </a:rPr>
                  <a:t>A commercial sink has a surface area of </a:t>
                </a:r>
                <a:r>
                  <a:rPr lang="en-US" sz="2100" dirty="0" smtClean="0">
                    <a:latin typeface="Arial" panose="020B0604020202020204" pitchFamily="34" charset="0"/>
                    <a:cs typeface="Arial" panose="020B0604020202020204" pitchFamily="34" charset="0"/>
                  </a:rPr>
                  <a:t>6300 cm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and capacity of 12.75 </a:t>
                </a:r>
                <a:r>
                  <a:rPr lang="en-US" sz="2100" dirty="0" smtClean="0">
                    <a:latin typeface="Arial" panose="020B0604020202020204" pitchFamily="34" charset="0"/>
                    <a:cs typeface="Arial" panose="020B0604020202020204" pitchFamily="34" charset="0"/>
                  </a:rPr>
                  <a:t>litres.</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Find </a:t>
                </a:r>
                <a:r>
                  <a:rPr lang="en-US" sz="2100" dirty="0">
                    <a:latin typeface="Arial" panose="020B0604020202020204" pitchFamily="34" charset="0"/>
                    <a:cs typeface="Arial" panose="020B0604020202020204" pitchFamily="34" charset="0"/>
                  </a:rPr>
                  <a:t>the surface area of a similar sink which has a capacity of 7 litres.</a:t>
                </a:r>
                <a:endParaRPr lang="pl-PL" sz="21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2013803"/>
                <a:ext cx="5256584" cy="3847848"/>
              </a:xfrm>
              <a:prstGeom prst="rect">
                <a:avLst/>
              </a:prstGeom>
              <a:blipFill rotWithShape="0">
                <a:blip r:embed="rId4"/>
                <a:stretch>
                  <a:fillRect l="-1159" t="-949" r="-1506" b="-2057"/>
                </a:stretch>
              </a:blipFill>
            </p:spPr>
            <p:txBody>
              <a:bodyPr/>
              <a:lstStyle/>
              <a:p>
                <a:r>
                  <a:rPr lang="en-US">
                    <a:noFill/>
                  </a:rPr>
                  <a:t> </a:t>
                </a:r>
              </a:p>
            </p:txBody>
          </p:sp>
        </mc:Fallback>
      </mc:AlternateContent>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7" name="Rectangle 6"/>
          <p:cNvSpPr/>
          <p:nvPr/>
        </p:nvSpPr>
        <p:spPr>
          <a:xfrm flipH="1">
            <a:off x="223753" y="1196752"/>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dirty="0">
                <a:solidFill>
                  <a:schemeClr val="tx1"/>
                </a:solidFill>
                <a:latin typeface="Arial" panose="020B0604020202020204" pitchFamily="34" charset="0"/>
                <a:cs typeface="Arial" panose="020B0604020202020204" pitchFamily="34" charset="0"/>
              </a:rPr>
              <a:t>For </a:t>
            </a:r>
            <a:r>
              <a:rPr lang="en-US" sz="2000" b="1" dirty="0">
                <a:solidFill>
                  <a:schemeClr val="tx1"/>
                </a:solidFill>
                <a:latin typeface="Arial" panose="020B0604020202020204" pitchFamily="34" charset="0"/>
                <a:cs typeface="Arial" panose="020B0604020202020204" pitchFamily="34" charset="0"/>
              </a:rPr>
              <a:t>Q10-15</a:t>
            </a:r>
            <a:r>
              <a:rPr lang="en-US" sz="2000" dirty="0">
                <a:solidFill>
                  <a:schemeClr val="tx1"/>
                </a:solidFill>
                <a:latin typeface="Arial" panose="020B0604020202020204" pitchFamily="34" charset="0"/>
                <a:cs typeface="Arial" panose="020B0604020202020204" pitchFamily="34" charset="0"/>
              </a:rPr>
              <a:t>, give your answers correct to 3 significant figures.</a:t>
            </a:r>
          </a:p>
        </p:txBody>
      </p:sp>
      <p:sp>
        <p:nvSpPr>
          <p:cNvPr id="8" name="Rectangle 7"/>
          <p:cNvSpPr/>
          <p:nvPr/>
        </p:nvSpPr>
        <p:spPr>
          <a:xfrm flipH="1">
            <a:off x="251520" y="5805264"/>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Q10 Hint</a:t>
            </a:r>
            <a:r>
              <a:rPr lang="en-US" sz="2200" dirty="0" smtClean="0">
                <a:solidFill>
                  <a:schemeClr val="tx1"/>
                </a:solidFill>
                <a:latin typeface="Arial" panose="020B0604020202020204" pitchFamily="34" charset="0"/>
                <a:cs typeface="Arial" panose="020B0604020202020204" pitchFamily="34" charset="0"/>
              </a:rPr>
              <a:t> - Find </a:t>
            </a:r>
            <a:r>
              <a:rPr lang="en-US" sz="2200" dirty="0">
                <a:solidFill>
                  <a:schemeClr val="tx1"/>
                </a:solidFill>
                <a:latin typeface="Arial" panose="020B0604020202020204" pitchFamily="34" charset="0"/>
                <a:cs typeface="Arial" panose="020B0604020202020204" pitchFamily="34" charset="0"/>
              </a:rPr>
              <a:t>the linear scale factor first.</a:t>
            </a:r>
          </a:p>
        </p:txBody>
      </p:sp>
    </p:spTree>
    <p:extLst>
      <p:ext uri="{BB962C8B-B14F-4D97-AF65-F5344CB8AC3E}">
        <p14:creationId xmlns:p14="http://schemas.microsoft.com/office/powerpoint/2010/main" val="2982852155"/>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381</a:t>
            </a:r>
            <a:endParaRPr lang="en-GB" sz="1400" b="1" dirty="0">
              <a:latin typeface="Calibri" panose="020F050202020403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9" name="Group 8"/>
          <p:cNvGrpSpPr/>
          <p:nvPr/>
        </p:nvGrpSpPr>
        <p:grpSpPr>
          <a:xfrm>
            <a:off x="305905" y="1268759"/>
            <a:ext cx="5130191" cy="5224646"/>
            <a:chOff x="3483872" y="1089030"/>
            <a:chExt cx="5264592" cy="5224646"/>
          </a:xfrm>
        </p:grpSpPr>
        <p:sp>
          <p:nvSpPr>
            <p:cNvPr id="10" name="Round Diagonal Corner Rectangle 9"/>
            <p:cNvSpPr/>
            <p:nvPr/>
          </p:nvSpPr>
          <p:spPr>
            <a:xfrm>
              <a:off x="3491880" y="1089030"/>
              <a:ext cx="5256584" cy="522464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4647426"/>
            </a:xfrm>
            <a:prstGeom prst="rect">
              <a:avLst/>
            </a:prstGeom>
          </p:spPr>
          <p:txBody>
            <a:bodyPr wrap="square">
              <a:spAutoFit/>
            </a:bodyPr>
            <a:lstStyle/>
            <a:p>
              <a:pPr>
                <a:spcAft>
                  <a:spcPts val="0"/>
                </a:spcAft>
                <a:tabLst>
                  <a:tab pos="4972050" algn="r"/>
                </a:tabLst>
              </a:pPr>
              <a:r>
                <a:rPr lang="en-US" sz="2200" dirty="0" smtClean="0"/>
                <a:t>The bases of two similar cones, A and B, are 207 cm</a:t>
              </a:r>
              <a:r>
                <a:rPr lang="en-US" sz="2200" baseline="30000" dirty="0" smtClean="0"/>
                <a:t>2</a:t>
              </a:r>
              <a:r>
                <a:rPr lang="en-US" sz="2200" dirty="0" smtClean="0"/>
                <a:t> and 92 cm</a:t>
              </a:r>
              <a:r>
                <a:rPr lang="en-US" sz="2200" baseline="30000" dirty="0" smtClean="0"/>
                <a:t>2</a:t>
              </a:r>
              <a:r>
                <a:rPr lang="en-US" sz="2200" dirty="0" smtClean="0"/>
                <a:t> respectively.</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3200" dirty="0" smtClean="0"/>
                <a:t/>
              </a:r>
              <a:br>
                <a:rPr lang="en-US" sz="3200" dirty="0" smtClean="0"/>
              </a:br>
              <a:r>
                <a:rPr lang="en-US" sz="2200" dirty="0" smtClean="0"/>
                <a:t/>
              </a:r>
              <a:br>
                <a:rPr lang="en-US" sz="2200" dirty="0" smtClean="0"/>
              </a:br>
              <a:r>
                <a:rPr lang="en-US" sz="2200" dirty="0" smtClean="0"/>
                <a:t/>
              </a:r>
              <a:br>
                <a:rPr lang="en-US" sz="2200" dirty="0" smtClean="0"/>
              </a:br>
              <a:r>
                <a:rPr lang="en-US" sz="2200" dirty="0" smtClean="0"/>
                <a:t>The volume of cone A is 837 cm</a:t>
              </a:r>
              <a:r>
                <a:rPr lang="en-US" sz="2200" baseline="30000" dirty="0" smtClean="0"/>
                <a:t>3</a:t>
              </a:r>
              <a:r>
                <a:rPr lang="en-US" sz="2200" dirty="0" smtClean="0"/>
                <a:t>.</a:t>
              </a:r>
            </a:p>
            <a:p>
              <a:pPr>
                <a:spcAft>
                  <a:spcPts val="0"/>
                </a:spcAft>
                <a:tabLst>
                  <a:tab pos="4972050" algn="r"/>
                </a:tabLst>
              </a:pPr>
              <a:r>
                <a:rPr lang="en-US" sz="2200" dirty="0" smtClean="0"/>
                <a:t>Show that the volume of cone B is 248 cm</a:t>
              </a:r>
              <a:r>
                <a:rPr lang="en-US" sz="2200" baseline="30000" dirty="0" smtClean="0"/>
                <a:t>3</a:t>
              </a:r>
              <a:r>
                <a:rPr lang="en-US" sz="2200" dirty="0" smtClean="0"/>
                <a:t>. 	</a:t>
              </a:r>
              <a:r>
                <a:rPr lang="en-US" sz="2200" b="1" dirty="0" smtClean="0"/>
                <a:t>(5 marks)</a:t>
              </a:r>
              <a:endParaRPr lang="en-US" sz="2200" b="1" dirty="0"/>
            </a:p>
          </p:txBody>
        </p:sp>
      </p:gr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5918" y="2952267"/>
            <a:ext cx="3250947" cy="2372313"/>
          </a:xfrm>
          <a:prstGeom prst="rect">
            <a:avLst/>
          </a:prstGeom>
        </p:spPr>
      </p:pic>
      <p:sp>
        <p:nvSpPr>
          <p:cNvPr id="14" name="Rectangle 13"/>
          <p:cNvSpPr/>
          <p:nvPr/>
        </p:nvSpPr>
        <p:spPr>
          <a:xfrm flipH="1">
            <a:off x="5580112" y="5733256"/>
            <a:ext cx="3181199" cy="830997"/>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a:solidFill>
                  <a:schemeClr val="tx1"/>
                </a:solidFill>
                <a:latin typeface="Arial" panose="020B0604020202020204" pitchFamily="34" charset="0"/>
                <a:cs typeface="Arial" panose="020B0604020202020204" pitchFamily="34" charset="0"/>
              </a:rPr>
              <a:t>Exam </a:t>
            </a:r>
            <a:r>
              <a:rPr lang="en-US" sz="2400" b="1" dirty="0" smtClean="0">
                <a:solidFill>
                  <a:schemeClr val="tx1"/>
                </a:solidFill>
                <a:latin typeface="Arial" panose="020B0604020202020204" pitchFamily="34" charset="0"/>
                <a:cs typeface="Arial" panose="020B0604020202020204" pitchFamily="34" charset="0"/>
              </a:rPr>
              <a:t>hint - </a:t>
            </a:r>
            <a:r>
              <a:rPr lang="en-US" sz="2400" dirty="0" smtClean="0">
                <a:solidFill>
                  <a:schemeClr val="tx1"/>
                </a:solidFill>
                <a:latin typeface="Arial" panose="020B0604020202020204" pitchFamily="34" charset="0"/>
                <a:cs typeface="Arial" panose="020B0604020202020204" pitchFamily="34" charset="0"/>
              </a:rPr>
              <a:t>Find </a:t>
            </a:r>
            <a:r>
              <a:rPr lang="en-US" sz="2400" dirty="0">
                <a:solidFill>
                  <a:schemeClr val="tx1"/>
                </a:solidFill>
                <a:latin typeface="Arial" panose="020B0604020202020204" pitchFamily="34" charset="0"/>
                <a:cs typeface="Arial" panose="020B0604020202020204" pitchFamily="34" charset="0"/>
              </a:rPr>
              <a:t>the linear scale factor first</a:t>
            </a:r>
          </a:p>
        </p:txBody>
      </p:sp>
    </p:spTree>
    <p:extLst>
      <p:ext uri="{BB962C8B-B14F-4D97-AF65-F5344CB8AC3E}">
        <p14:creationId xmlns:p14="http://schemas.microsoft.com/office/powerpoint/2010/main" val="2062972955"/>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381</a:t>
            </a:r>
            <a:endParaRPr lang="en-GB" sz="1400" b="1" dirty="0">
              <a:latin typeface="Calibri" panose="020F0502020204030204" pitchFamily="34" charset="0"/>
            </a:endParaRPr>
          </a:p>
        </p:txBody>
      </p:sp>
      <p:grpSp>
        <p:nvGrpSpPr>
          <p:cNvPr id="9" name="Group 8"/>
          <p:cNvGrpSpPr/>
          <p:nvPr/>
        </p:nvGrpSpPr>
        <p:grpSpPr>
          <a:xfrm>
            <a:off x="305905" y="1268759"/>
            <a:ext cx="5130191" cy="5224645"/>
            <a:chOff x="3483872" y="1089030"/>
            <a:chExt cx="5264592" cy="5224645"/>
          </a:xfrm>
        </p:grpSpPr>
        <p:sp>
          <p:nvSpPr>
            <p:cNvPr id="10" name="Round Diagonal Corner Rectangle 9"/>
            <p:cNvSpPr/>
            <p:nvPr/>
          </p:nvSpPr>
          <p:spPr>
            <a:xfrm>
              <a:off x="3491880" y="1089030"/>
              <a:ext cx="5256584" cy="522464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4616648"/>
            </a:xfrm>
            <a:prstGeom prst="rect">
              <a:avLst/>
            </a:prstGeom>
          </p:spPr>
          <p:txBody>
            <a:bodyPr wrap="square">
              <a:spAutoFit/>
            </a:bodyPr>
            <a:lstStyle/>
            <a:p>
              <a:pPr>
                <a:spcAft>
                  <a:spcPts val="0"/>
                </a:spcAft>
                <a:tabLst>
                  <a:tab pos="4972050" algn="r"/>
                </a:tabLst>
              </a:pPr>
              <a:r>
                <a:rPr lang="en-US" sz="2100" dirty="0"/>
                <a:t>The diagram shows two similar solids, A and B</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a:spcAft>
                  <a:spcPts val="0"/>
                </a:spcAft>
                <a:tabLst>
                  <a:tab pos="4972050" algn="r"/>
                </a:tabLst>
              </a:pPr>
              <a:r>
                <a:rPr lang="en-US" sz="2100" dirty="0"/>
                <a:t>Solid A has a volume of 80 cm</a:t>
              </a:r>
              <a:r>
                <a:rPr lang="en-US" sz="2100" baseline="30000" dirty="0"/>
                <a:t>3</a:t>
              </a:r>
              <a:r>
                <a:rPr lang="en-US" sz="2100" dirty="0"/>
                <a:t>, </a:t>
              </a:r>
              <a:endParaRPr lang="en-US" sz="2100" dirty="0" smtClean="0"/>
            </a:p>
            <a:p>
              <a:pPr marL="342900" indent="-342900">
                <a:spcAft>
                  <a:spcPts val="0"/>
                </a:spcAft>
                <a:buFont typeface="+mj-lt"/>
                <a:buAutoNum type="alphaLcPeriod"/>
                <a:tabLst>
                  <a:tab pos="4972050" algn="r"/>
                </a:tabLst>
              </a:pPr>
              <a:r>
                <a:rPr lang="en-US" sz="2100" dirty="0" smtClean="0"/>
                <a:t>Work </a:t>
              </a:r>
              <a:r>
                <a:rPr lang="en-US" sz="2100" dirty="0"/>
                <a:t>out the volume of solid B</a:t>
              </a:r>
              <a:r>
                <a:rPr lang="en-US" sz="2100" dirty="0" smtClean="0"/>
                <a:t>.	</a:t>
              </a:r>
              <a:r>
                <a:rPr lang="en-US" sz="2100" b="1" dirty="0" smtClean="0"/>
                <a:t>(2mk)</a:t>
              </a:r>
              <a:endParaRPr lang="en-US" sz="2100" b="1" dirty="0"/>
            </a:p>
            <a:p>
              <a:pPr>
                <a:spcAft>
                  <a:spcPts val="0"/>
                </a:spcAft>
                <a:tabLst>
                  <a:tab pos="4972050" algn="r"/>
                </a:tabLst>
              </a:pPr>
              <a:r>
                <a:rPr lang="en-US" sz="2100" dirty="0"/>
                <a:t>Solid B has a total surface area of </a:t>
              </a:r>
              <a:r>
                <a:rPr lang="en-US" sz="2100" dirty="0" smtClean="0"/>
                <a:t>160cm</a:t>
              </a:r>
            </a:p>
            <a:p>
              <a:pPr marL="342900" indent="-342900">
                <a:spcAft>
                  <a:spcPts val="0"/>
                </a:spcAft>
                <a:buFont typeface="+mj-lt"/>
                <a:buAutoNum type="alphaLcPeriod" startAt="2"/>
                <a:tabLst>
                  <a:tab pos="4972050" algn="r"/>
                </a:tabLst>
              </a:pPr>
              <a:r>
                <a:rPr lang="en-US" sz="2100" dirty="0" smtClean="0"/>
                <a:t>Work out the total surface area of solid A.	</a:t>
              </a:r>
              <a:r>
                <a:rPr lang="en-US" sz="2100" b="1" dirty="0" smtClean="0"/>
                <a:t>(2 marks)</a:t>
              </a:r>
            </a:p>
            <a:p>
              <a:pPr algn="r">
                <a:spcAft>
                  <a:spcPts val="0"/>
                </a:spcAft>
                <a:tabLst>
                  <a:tab pos="4972050" algn="r"/>
                </a:tabLst>
              </a:pPr>
              <a:r>
                <a:rPr lang="en-US" sz="2100" i="1" dirty="0" smtClean="0"/>
                <a:t>Nov 2012, Q25, 1MA0/1H</a:t>
              </a:r>
              <a:endParaRPr lang="en-US" sz="2100" i="1" dirty="0"/>
            </a:p>
          </p:txBody>
        </p:sp>
      </p:gr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0581" y="2557380"/>
            <a:ext cx="4559491" cy="1519830"/>
          </a:xfrm>
          <a:prstGeom prst="rect">
            <a:avLst/>
          </a:prstGeom>
        </p:spPr>
      </p:pic>
    </p:spTree>
    <p:extLst>
      <p:ext uri="{BB962C8B-B14F-4D97-AF65-F5344CB8AC3E}">
        <p14:creationId xmlns:p14="http://schemas.microsoft.com/office/powerpoint/2010/main" val="2517281555"/>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12.5 – Similarity in 3D Models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381</a:t>
            </a:r>
            <a:endParaRPr lang="en-GB" sz="1400" b="1" dirty="0">
              <a:latin typeface="Calibri" panose="020F0502020204030204" pitchFamily="34" charset="0"/>
            </a:endParaRPr>
          </a:p>
        </p:txBody>
      </p:sp>
      <p:sp>
        <p:nvSpPr>
          <p:cNvPr id="3" name="Rectangle 2"/>
          <p:cNvSpPr/>
          <p:nvPr/>
        </p:nvSpPr>
        <p:spPr>
          <a:xfrm>
            <a:off x="251520" y="1237336"/>
            <a:ext cx="5256584" cy="4124206"/>
          </a:xfrm>
          <a:prstGeom prst="rect">
            <a:avLst/>
          </a:prstGeom>
        </p:spPr>
        <p:txBody>
          <a:bodyPr wrap="square">
            <a:spAutoFit/>
          </a:bodyPr>
          <a:lstStyle/>
          <a:p>
            <a:pPr marL="571500" indent="-571500">
              <a:buClr>
                <a:srgbClr val="C00000"/>
              </a:buClr>
              <a:buFont typeface="+mj-lt"/>
              <a:buAutoNum type="arabicPeriod" startAt="14"/>
              <a:tabLst>
                <a:tab pos="971550" algn="l"/>
                <a:tab pos="2743200" algn="l"/>
              </a:tabLst>
            </a:pPr>
            <a:r>
              <a:rPr lang="en-US" sz="2620" b="1" dirty="0">
                <a:solidFill>
                  <a:srgbClr val="C00000"/>
                </a:solidFill>
                <a:latin typeface="Arial" panose="020B0604020202020204" pitchFamily="34" charset="0"/>
                <a:cs typeface="Arial" panose="020B0604020202020204" pitchFamily="34" charset="0"/>
              </a:rPr>
              <a:t>Real / Reasoning </a:t>
            </a:r>
            <a:r>
              <a:rPr lang="en-US" sz="2620" dirty="0">
                <a:latin typeface="Arial" panose="020B0604020202020204" pitchFamily="34" charset="0"/>
                <a:cs typeface="Arial" panose="020B0604020202020204" pitchFamily="34" charset="0"/>
              </a:rPr>
              <a:t>A can of paint is 18cm tall and holds 2.5 litres of paint. A similar can is 1.5 times as </a:t>
            </a:r>
            <a:r>
              <a:rPr lang="en-US" sz="2620" dirty="0" smtClean="0">
                <a:latin typeface="Arial" panose="020B0604020202020204" pitchFamily="34" charset="0"/>
                <a:cs typeface="Arial" panose="020B0604020202020204" pitchFamily="34" charset="0"/>
              </a:rPr>
              <a:t>tall.</a:t>
            </a:r>
            <a:br>
              <a:rPr lang="en-US" sz="2620" dirty="0" smtClean="0">
                <a:latin typeface="Arial" panose="020B0604020202020204" pitchFamily="34" charset="0"/>
                <a:cs typeface="Arial" panose="020B0604020202020204" pitchFamily="34" charset="0"/>
              </a:rPr>
            </a:br>
            <a:r>
              <a:rPr lang="en-US" sz="2620" dirty="0" smtClean="0">
                <a:latin typeface="Arial" panose="020B0604020202020204" pitchFamily="34" charset="0"/>
                <a:cs typeface="Arial" panose="020B0604020202020204" pitchFamily="34" charset="0"/>
              </a:rPr>
              <a:t>How </a:t>
            </a:r>
            <a:r>
              <a:rPr lang="en-US" sz="2620" dirty="0">
                <a:latin typeface="Arial" panose="020B0604020202020204" pitchFamily="34" charset="0"/>
                <a:cs typeface="Arial" panose="020B0604020202020204" pitchFamily="34" charset="0"/>
              </a:rPr>
              <a:t>much paint does it hold?</a:t>
            </a:r>
          </a:p>
          <a:p>
            <a:pPr marL="571500" indent="-571500">
              <a:buClr>
                <a:srgbClr val="C00000"/>
              </a:buClr>
              <a:buFont typeface="+mj-lt"/>
              <a:buAutoNum type="arabicPeriod" startAt="14"/>
              <a:tabLst>
                <a:tab pos="971550" algn="l"/>
                <a:tab pos="2743200" algn="l"/>
              </a:tabLst>
            </a:pPr>
            <a:r>
              <a:rPr lang="en-US" sz="2620" b="1" dirty="0" smtClean="0">
                <a:solidFill>
                  <a:srgbClr val="C00000"/>
                </a:solidFill>
                <a:latin typeface="Arial" panose="020B0604020202020204" pitchFamily="34" charset="0"/>
                <a:cs typeface="Arial" panose="020B0604020202020204" pitchFamily="34" charset="0"/>
              </a:rPr>
              <a:t>Reasoning </a:t>
            </a:r>
            <a:r>
              <a:rPr lang="en-US" sz="2620" b="1" dirty="0">
                <a:solidFill>
                  <a:srgbClr val="C00000"/>
                </a:solidFill>
                <a:latin typeface="Arial" panose="020B0604020202020204" pitchFamily="34" charset="0"/>
                <a:cs typeface="Arial" panose="020B0604020202020204" pitchFamily="34" charset="0"/>
              </a:rPr>
              <a:t>/ </a:t>
            </a:r>
            <a:r>
              <a:rPr lang="en-US" sz="2620" b="1" dirty="0" smtClean="0">
                <a:solidFill>
                  <a:srgbClr val="C00000"/>
                </a:solidFill>
                <a:latin typeface="Arial" panose="020B0604020202020204" pitchFamily="34" charset="0"/>
                <a:cs typeface="Arial" panose="020B0604020202020204" pitchFamily="34" charset="0"/>
              </a:rPr>
              <a:t>Communication</a:t>
            </a:r>
            <a:br>
              <a:rPr lang="en-US" sz="2620" b="1" dirty="0" smtClean="0">
                <a:solidFill>
                  <a:srgbClr val="C00000"/>
                </a:solidFill>
                <a:latin typeface="Arial" panose="020B0604020202020204" pitchFamily="34" charset="0"/>
                <a:cs typeface="Arial" panose="020B0604020202020204" pitchFamily="34" charset="0"/>
              </a:rPr>
            </a:br>
            <a:r>
              <a:rPr lang="en-US" sz="2620" dirty="0" smtClean="0">
                <a:latin typeface="Arial" panose="020B0604020202020204" pitchFamily="34" charset="0"/>
                <a:cs typeface="Arial" panose="020B0604020202020204" pitchFamily="34" charset="0"/>
              </a:rPr>
              <a:t>Explain </a:t>
            </a:r>
            <a:r>
              <a:rPr lang="en-US" sz="2620" dirty="0">
                <a:latin typeface="Arial" panose="020B0604020202020204" pitchFamily="34" charset="0"/>
                <a:cs typeface="Arial" panose="020B0604020202020204" pitchFamily="34" charset="0"/>
              </a:rPr>
              <a:t>why any two cubes are </a:t>
            </a:r>
            <a:r>
              <a:rPr lang="en-US" sz="2620" dirty="0" smtClean="0">
                <a:latin typeface="Arial" panose="020B0604020202020204" pitchFamily="34" charset="0"/>
                <a:cs typeface="Arial" panose="020B0604020202020204" pitchFamily="34" charset="0"/>
              </a:rPr>
              <a:t>similar.</a:t>
            </a:r>
            <a:br>
              <a:rPr lang="en-US" sz="2620" dirty="0" smtClean="0">
                <a:latin typeface="Arial" panose="020B0604020202020204" pitchFamily="34" charset="0"/>
                <a:cs typeface="Arial" panose="020B0604020202020204" pitchFamily="34" charset="0"/>
              </a:rPr>
            </a:br>
            <a:r>
              <a:rPr lang="en-US" sz="2620" dirty="0" smtClean="0">
                <a:latin typeface="Arial" panose="020B0604020202020204" pitchFamily="34" charset="0"/>
                <a:cs typeface="Arial" panose="020B0604020202020204" pitchFamily="34" charset="0"/>
              </a:rPr>
              <a:t>Explain </a:t>
            </a:r>
            <a:r>
              <a:rPr lang="en-US" sz="2620" dirty="0">
                <a:latin typeface="Arial" panose="020B0604020202020204" pitchFamily="34" charset="0"/>
                <a:cs typeface="Arial" panose="020B0604020202020204" pitchFamily="34" charset="0"/>
              </a:rPr>
              <a:t>why two cuboids are not necessarily similar.</a:t>
            </a:r>
            <a:endParaRPr lang="pl-PL" sz="2620" dirty="0">
              <a:latin typeface="Arial" panose="020B0604020202020204" pitchFamily="34" charset="0"/>
              <a:cs typeface="Arial" panose="020B0604020202020204" pitchFamily="34" charset="0"/>
            </a:endParaRPr>
          </a:p>
        </p:txBody>
      </p:sp>
      <p:sp>
        <p:nvSpPr>
          <p:cNvPr id="9" name="Rectangle 8"/>
          <p:cNvSpPr/>
          <p:nvPr/>
        </p:nvSpPr>
        <p:spPr>
          <a:xfrm flipH="1">
            <a:off x="264141" y="5694347"/>
            <a:ext cx="5204539" cy="830997"/>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Q15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Sketch some cubes and cuboids.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001429962"/>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2113106"/>
                <a:ext cx="5256584" cy="4579972"/>
              </a:xfrm>
              <a:prstGeom prst="rect">
                <a:avLst/>
              </a:prstGeom>
            </p:spPr>
            <p:txBody>
              <a:bodyPr wrap="square">
                <a:spAutoFit/>
              </a:bodyPr>
              <a:lstStyle/>
              <a:p>
                <a:pPr marL="457200" indent="-457200">
                  <a:buClr>
                    <a:srgbClr val="C00000"/>
                  </a:buClr>
                  <a:buFont typeface="+mj-lt"/>
                  <a:buAutoNum type="arabicPeriod"/>
                  <a:tabLst>
                    <a:tab pos="971550" algn="l"/>
                    <a:tab pos="2743200" algn="l"/>
                  </a:tabLst>
                </a:pPr>
                <a:r>
                  <a:rPr lang="en-US" sz="2800" dirty="0" smtClean="0">
                    <a:latin typeface="Arial" panose="020B0604020202020204" pitchFamily="34" charset="0"/>
                    <a:cs typeface="Arial" panose="020B0604020202020204" pitchFamily="34" charset="0"/>
                  </a:rPr>
                  <a:t>Label the origin on a grid, 0. Then d raw these line segments:</a:t>
                </a:r>
              </a:p>
              <a:p>
                <a:pPr marL="800100" lvl="1" indent="-342900">
                  <a:buClr>
                    <a:srgbClr val="C00000"/>
                  </a:buClr>
                  <a:buFont typeface="Arial" panose="020B0604020202020204" pitchFamily="34" charset="0"/>
                  <a:buChar char="•"/>
                  <a:tabLst>
                    <a:tab pos="2743200" algn="l"/>
                  </a:tabLst>
                </a:pP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4 from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0 to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3. Label it </a:t>
                </a:r>
                <a:r>
                  <a:rPr lang="en-US" sz="2800" i="1" dirty="0">
                    <a:latin typeface="Arial" panose="020B0604020202020204" pitchFamily="34" charset="0"/>
                    <a:cs typeface="Arial" panose="020B0604020202020204" pitchFamily="34" charset="0"/>
                  </a:rPr>
                  <a:t>PQ</a:t>
                </a:r>
                <a:r>
                  <a:rPr lang="en-US" sz="2800" dirty="0">
                    <a:latin typeface="Arial" panose="020B0604020202020204" pitchFamily="34" charset="0"/>
                    <a:cs typeface="Arial" panose="020B0604020202020204" pitchFamily="34" charset="0"/>
                  </a:rPr>
                  <a:t>.</a:t>
                </a:r>
              </a:p>
              <a:p>
                <a:pPr marL="800100" lvl="1" indent="-342900">
                  <a:buClr>
                    <a:srgbClr val="C00000"/>
                  </a:buClr>
                  <a:buFont typeface="Arial" panose="020B0604020202020204" pitchFamily="34" charset="0"/>
                  <a:buChar char="•"/>
                  <a:tabLst>
                    <a:tab pos="2743200" algn="l"/>
                  </a:tabLst>
                </a:pP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2 from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0 </a:t>
                </a:r>
                <a:r>
                  <a:rPr lang="en-US" sz="2800" dirty="0" smtClean="0">
                    <a:latin typeface="Arial" panose="020B0604020202020204" pitchFamily="34" charset="0"/>
                    <a:cs typeface="Arial" panose="020B0604020202020204" pitchFamily="34" charset="0"/>
                  </a:rPr>
                  <a:t>to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1.5. Label it </a:t>
                </a:r>
                <a:r>
                  <a:rPr lang="en-US" sz="2800" i="1"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a:t>
                </a:r>
              </a:p>
              <a:p>
                <a:pPr marL="800100" lvl="1" indent="-342900">
                  <a:buClr>
                    <a:srgbClr val="C00000"/>
                  </a:buClr>
                  <a:buFont typeface="Arial" panose="020B0604020202020204" pitchFamily="34" charset="0"/>
                  <a:buChar char="•"/>
                  <a:tabLst>
                    <a:tab pos="2743200" algn="l"/>
                  </a:tabLst>
                </a:pPr>
                <a:r>
                  <a:rPr lang="en-US" sz="2800" dirty="0" smtClean="0">
                    <a:latin typeface="Arial" panose="020B0604020202020204" pitchFamily="34" charset="0"/>
                    <a:cs typeface="Arial" panose="020B0604020202020204" pitchFamily="34" charset="0"/>
                  </a:rPr>
                  <a:t>y </a:t>
                </a: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4</m:t>
                        </m:r>
                      </m:num>
                      <m:den>
                        <m:r>
                          <a:rPr lang="en-US" sz="2800" b="0" i="0" smtClean="0">
                            <a:latin typeface="Cambria Math" panose="02040503050406030204" pitchFamily="18" charset="0"/>
                            <a:cs typeface="Arial" panose="020B0604020202020204" pitchFamily="34" charset="0"/>
                          </a:rPr>
                          <m:t>3</m:t>
                        </m:r>
                      </m:den>
                    </m:f>
                  </m:oMath>
                </a14:m>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from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0 to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3.</a:t>
                </a:r>
              </a:p>
              <a:p>
                <a:pPr lvl="1">
                  <a:buClr>
                    <a:srgbClr val="C00000"/>
                  </a:buClr>
                  <a:tabLst>
                    <a:tab pos="2743200" algn="l"/>
                  </a:tabLst>
                </a:pPr>
                <a:r>
                  <a:rPr lang="en-US" sz="2800" dirty="0" smtClean="0">
                    <a:latin typeface="Arial" panose="020B0604020202020204" pitchFamily="34" charset="0"/>
                    <a:cs typeface="Arial" panose="020B0604020202020204" pitchFamily="34" charset="0"/>
                  </a:rPr>
                  <a:t>Show </a:t>
                </a:r>
                <a:r>
                  <a:rPr lang="en-US" sz="2800" dirty="0">
                    <a:latin typeface="Arial" panose="020B0604020202020204" pitchFamily="34" charset="0"/>
                    <a:cs typeface="Arial" panose="020B0604020202020204" pitchFamily="34" charset="0"/>
                  </a:rPr>
                  <a:t>that triangles </a:t>
                </a:r>
                <a:r>
                  <a:rPr lang="en-US" sz="2800" i="1" dirty="0">
                    <a:latin typeface="Arial" panose="020B0604020202020204" pitchFamily="34" charset="0"/>
                    <a:cs typeface="Arial" panose="020B0604020202020204" pitchFamily="34" charset="0"/>
                  </a:rPr>
                  <a:t>OPQ</a:t>
                </a:r>
                <a:r>
                  <a:rPr lang="en-US" sz="2800" dirty="0">
                    <a:latin typeface="Arial" panose="020B0604020202020204" pitchFamily="34" charset="0"/>
                    <a:cs typeface="Arial" panose="020B0604020202020204" pitchFamily="34" charset="0"/>
                  </a:rPr>
                  <a:t> and </a:t>
                </a:r>
                <a:r>
                  <a:rPr lang="en-US" sz="2800" i="1" dirty="0" smtClean="0">
                    <a:latin typeface="Arial" panose="020B0604020202020204" pitchFamily="34" charset="0"/>
                    <a:cs typeface="Arial" panose="020B0604020202020204" pitchFamily="34" charset="0"/>
                  </a:rPr>
                  <a:t>OST </a:t>
                </a:r>
                <a:r>
                  <a:rPr lang="en-US" sz="2800" dirty="0" smtClean="0">
                    <a:latin typeface="Arial" panose="020B0604020202020204" pitchFamily="34" charset="0"/>
                    <a:cs typeface="Arial" panose="020B0604020202020204" pitchFamily="34" charset="0"/>
                  </a:rPr>
                  <a:t>are </a:t>
                </a:r>
                <a:r>
                  <a:rPr lang="en-US" sz="2800" dirty="0">
                    <a:latin typeface="Arial" panose="020B0604020202020204" pitchFamily="34" charset="0"/>
                    <a:cs typeface="Arial" panose="020B0604020202020204" pitchFamily="34" charset="0"/>
                  </a:rPr>
                  <a:t>similar.</a:t>
                </a:r>
                <a:endParaRPr lang="pl-PL" sz="28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2113106"/>
                <a:ext cx="5256584" cy="4579972"/>
              </a:xfrm>
              <a:prstGeom prst="rect">
                <a:avLst/>
              </a:prstGeom>
              <a:blipFill rotWithShape="0">
                <a:blip r:embed="rId4"/>
                <a:stretch>
                  <a:fillRect l="-2086" t="-1465" r="-4056" b="-279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838928543"/>
              </p:ext>
            </p:extLst>
          </p:nvPr>
        </p:nvGraphicFramePr>
        <p:xfrm>
          <a:off x="251518" y="1268368"/>
          <a:ext cx="8568952" cy="792480"/>
        </p:xfrm>
        <a:graphic>
          <a:graphicData uri="http://schemas.openxmlformats.org/drawingml/2006/table">
            <a:tbl>
              <a:tblPr firstRow="1" bandRow="1">
                <a:effectLst/>
                <a:tableStyleId>{5940675A-B579-460E-94D1-54222C63F5DA}</a:tableStyleId>
              </a:tblPr>
              <a:tblGrid>
                <a:gridCol w="2088234"/>
                <a:gridCol w="6480718"/>
              </a:tblGrid>
              <a:tr h="612656">
                <a:tc>
                  <a:txBody>
                    <a:bodyPr/>
                    <a:lstStyle/>
                    <a:p>
                      <a:pPr marL="0" indent="0">
                        <a:buFont typeface="Arial" panose="020B0604020202020204" pitchFamily="34" charset="0"/>
                        <a:buNone/>
                      </a:pPr>
                      <a:r>
                        <a:rPr lang="en-US" sz="2400" b="1" dirty="0" smtClean="0">
                          <a:latin typeface="Arial" panose="020B0604020202020204" pitchFamily="34" charset="0"/>
                          <a:cs typeface="Arial" panose="020B0604020202020204" pitchFamily="34" charset="0"/>
                        </a:rPr>
                        <a:t>Objectives</a:t>
                      </a:r>
                      <a:endParaRPr lang="en-US" sz="2400" b="1" i="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E46C0A"/>
                    </a:solidFill>
                  </a:tcPr>
                </a:tc>
                <a:tc>
                  <a:txBody>
                    <a:bodyPr/>
                    <a:lstStyle/>
                    <a:p>
                      <a:pPr marL="342900" indent="-342900">
                        <a:buFont typeface="Wingdings" panose="05000000000000000000" pitchFamily="2" charset="2"/>
                        <a:buChar char="§"/>
                      </a:pPr>
                      <a:r>
                        <a:rPr lang="en-US" sz="2300" dirty="0" smtClean="0">
                          <a:latin typeface="Arial" panose="020B0604020202020204" pitchFamily="34" charset="0"/>
                          <a:cs typeface="Arial" panose="020B0604020202020204" pitchFamily="34" charset="0"/>
                        </a:rPr>
                        <a:t>Use geometric sketching to help you solve problems.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bl>
          </a:graphicData>
        </a:graphic>
      </p:graphicFrame>
      <p:sp>
        <p:nvSpPr>
          <p:cNvPr id="8" name="Rectangle 7"/>
          <p:cNvSpPr/>
          <p:nvPr/>
        </p:nvSpPr>
        <p:spPr>
          <a:xfrm>
            <a:off x="5580112" y="2132856"/>
            <a:ext cx="3200036" cy="439248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5580111" y="5445224"/>
            <a:ext cx="3206138"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Sketch the line segments. Use the example to help you show that the resulting triangles are similar.</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2194370"/>
            <a:ext cx="548640" cy="548640"/>
          </a:xfrm>
          <a:prstGeom prst="rect">
            <a:avLst/>
          </a:prstGeom>
        </p:spPr>
      </p:pic>
    </p:spTree>
    <p:extLst>
      <p:ext uri="{BB962C8B-B14F-4D97-AF65-F5344CB8AC3E}">
        <p14:creationId xmlns:p14="http://schemas.microsoft.com/office/powerpoint/2010/main" val="3012054441"/>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382</a:t>
            </a:r>
            <a:endParaRPr lang="en-GB" sz="1400" b="1" dirty="0">
              <a:latin typeface="Calibri" panose="020F0502020204030204" pitchFamily="34" charset="0"/>
            </a:endParaRPr>
          </a:p>
        </p:txBody>
      </p:sp>
      <p:grpSp>
        <p:nvGrpSpPr>
          <p:cNvPr id="9" name="Group 8"/>
          <p:cNvGrpSpPr/>
          <p:nvPr/>
        </p:nvGrpSpPr>
        <p:grpSpPr>
          <a:xfrm>
            <a:off x="179512" y="1196752"/>
            <a:ext cx="8712968" cy="5337585"/>
            <a:chOff x="3483872" y="1089029"/>
            <a:chExt cx="5264592" cy="5337585"/>
          </a:xfrm>
        </p:grpSpPr>
        <p:sp>
          <p:nvSpPr>
            <p:cNvPr id="10" name="Round Diagonal Corner Rectangle 9"/>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Round Diagonal Corner Rectangle 10"/>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8865" y="1618055"/>
                  <a:ext cx="3837612" cy="4701031"/>
                </a:xfrm>
                <a:prstGeom prst="rect">
                  <a:avLst/>
                </a:prstGeom>
              </p:spPr>
              <p:txBody>
                <a:bodyPr wrap="square">
                  <a:spAutoFit/>
                </a:bodyPr>
                <a:lstStyle/>
                <a:p>
                  <a:pPr>
                    <a:spcAft>
                      <a:spcPts val="0"/>
                    </a:spcAft>
                    <a:tabLst>
                      <a:tab pos="4972050" algn="r"/>
                    </a:tabLst>
                  </a:pPr>
                  <a:r>
                    <a:rPr lang="en-US" sz="1600" dirty="0" smtClean="0"/>
                    <a:t>The vertices of triangle ABC are at (0.5, 0), (3.5,0) and (3.5,4). The vertices of triangle DBF are at (-2,-2), (5.5,-2) and (5.5,8 Show that the two triangles are similar.</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a:latin typeface="Comic Sans MS" panose="030F0702030302020204" pitchFamily="66" charset="0"/>
                  </a:endParaRPr>
                </a:p>
                <a:p>
                  <a:pPr>
                    <a:spcAft>
                      <a:spcPts val="0"/>
                    </a:spcAft>
                    <a:tabLst>
                      <a:tab pos="4972050" algn="r"/>
                    </a:tabLst>
                  </a:pPr>
                  <a:r>
                    <a:rPr lang="en-US" sz="1600" dirty="0">
                      <a:solidFill>
                        <a:srgbClr val="0070C0"/>
                      </a:solidFill>
                      <a:latin typeface="Comic Sans MS" panose="030F0702030302020204" pitchFamily="66" charset="0"/>
                    </a:rPr>
                    <a:t>Shapes are similar if corresponding sides are in the same ratio. Corresponding sides: </a:t>
                  </a:r>
                  <a:r>
                    <a:rPr lang="en-US" sz="1600" i="1" dirty="0" smtClean="0">
                      <a:solidFill>
                        <a:srgbClr val="0070C0"/>
                      </a:solidFill>
                      <a:latin typeface="Comic Sans MS" panose="030F0702030302020204" pitchFamily="66" charset="0"/>
                    </a:rPr>
                    <a:t>AB</a:t>
                  </a:r>
                  <a:r>
                    <a:rPr lang="en-US" sz="1600" dirty="0" smtClean="0">
                      <a:solidFill>
                        <a:srgbClr val="0070C0"/>
                      </a:solidFill>
                      <a:latin typeface="Comic Sans MS" panose="030F0702030302020204" pitchFamily="66" charset="0"/>
                    </a:rPr>
                    <a:t> and </a:t>
                  </a:r>
                  <a:r>
                    <a:rPr lang="en-US" sz="1600" i="1" dirty="0">
                      <a:solidFill>
                        <a:srgbClr val="0070C0"/>
                      </a:solidFill>
                      <a:latin typeface="Comic Sans MS" panose="030F0702030302020204" pitchFamily="66" charset="0"/>
                    </a:rPr>
                    <a:t>DE; </a:t>
                  </a:r>
                  <a:r>
                    <a:rPr lang="en-US" sz="1600" i="1" dirty="0" smtClean="0">
                      <a:solidFill>
                        <a:srgbClr val="0070C0"/>
                      </a:solidFill>
                      <a:latin typeface="Comic Sans MS" panose="030F0702030302020204" pitchFamily="66" charset="0"/>
                    </a:rPr>
                    <a:t>BC</a:t>
                  </a:r>
                  <a:r>
                    <a:rPr lang="en-US" sz="1600" dirty="0" smtClean="0">
                      <a:solidFill>
                        <a:srgbClr val="0070C0"/>
                      </a:solidFill>
                      <a:latin typeface="Comic Sans MS" panose="030F0702030302020204" pitchFamily="66" charset="0"/>
                    </a:rPr>
                    <a:t> and </a:t>
                  </a:r>
                  <a:r>
                    <a:rPr lang="en-US" sz="1600" i="1" dirty="0">
                      <a:solidFill>
                        <a:srgbClr val="0070C0"/>
                      </a:solidFill>
                      <a:latin typeface="Comic Sans MS" panose="030F0702030302020204" pitchFamily="66" charset="0"/>
                    </a:rPr>
                    <a:t>EE, AC</a:t>
                  </a:r>
                  <a:r>
                    <a:rPr lang="en-US" sz="1600" dirty="0">
                      <a:solidFill>
                        <a:srgbClr val="0070C0"/>
                      </a:solidFill>
                      <a:latin typeface="Comic Sans MS" panose="030F0702030302020204" pitchFamily="66" charset="0"/>
                    </a:rPr>
                    <a:t> and </a:t>
                  </a:r>
                  <a:r>
                    <a:rPr lang="en-US" sz="1600" i="1" dirty="0" smtClean="0">
                      <a:solidFill>
                        <a:srgbClr val="0070C0"/>
                      </a:solidFill>
                      <a:latin typeface="Comic Sans MS" panose="030F0702030302020204" pitchFamily="66" charset="0"/>
                    </a:rPr>
                    <a:t>DF</a:t>
                  </a:r>
                  <a:endParaRPr lang="en-US" sz="1600" i="1" dirty="0">
                    <a:solidFill>
                      <a:srgbClr val="0070C0"/>
                    </a:solidFill>
                    <a:latin typeface="Comic Sans MS" panose="030F0702030302020204" pitchFamily="66" charset="0"/>
                  </a:endParaRPr>
                </a:p>
                <a:p>
                  <a:pPr>
                    <a:spcAft>
                      <a:spcPts val="0"/>
                    </a:spcAft>
                    <a:tabLst>
                      <a:tab pos="4972050" algn="r"/>
                    </a:tabLst>
                  </a:pPr>
                  <a:r>
                    <a:rPr lang="en-US" sz="1600" dirty="0">
                      <a:solidFill>
                        <a:srgbClr val="0070C0"/>
                      </a:solidFill>
                      <a:latin typeface="Comic Sans MS" panose="030F0702030302020204" pitchFamily="66" charset="0"/>
                    </a:rPr>
                    <a:t>AB = 3  </a:t>
                  </a:r>
                  <a:r>
                    <a:rPr lang="en-US" sz="1600" dirty="0" smtClean="0">
                      <a:solidFill>
                        <a:srgbClr val="0070C0"/>
                      </a:solidFill>
                      <a:latin typeface="Comic Sans MS" panose="030F0702030302020204" pitchFamily="66" charset="0"/>
                    </a:rPr>
                    <a:t>   BC</a:t>
                  </a:r>
                  <a:r>
                    <a:rPr lang="en-US" sz="1600" dirty="0">
                      <a:solidFill>
                        <a:srgbClr val="0070C0"/>
                      </a:solidFill>
                      <a:latin typeface="Comic Sans MS" panose="030F0702030302020204" pitchFamily="66" charset="0"/>
                    </a:rPr>
                    <a:t>= </a:t>
                  </a:r>
                  <a:r>
                    <a:rPr lang="en-US" sz="1600" dirty="0" smtClean="0">
                      <a:solidFill>
                        <a:srgbClr val="0070C0"/>
                      </a:solidFill>
                      <a:latin typeface="Comic Sans MS" panose="030F0702030302020204" pitchFamily="66" charset="0"/>
                    </a:rPr>
                    <a:t>4      AC</a:t>
                  </a:r>
                  <a:r>
                    <a:rPr lang="en-US" sz="1600" baseline="30000" dirty="0" smtClean="0">
                      <a:solidFill>
                        <a:srgbClr val="0070C0"/>
                      </a:solidFill>
                      <a:latin typeface="Comic Sans MS" panose="030F0702030302020204" pitchFamily="66" charset="0"/>
                    </a:rPr>
                    <a:t>2</a:t>
                  </a:r>
                  <a:r>
                    <a:rPr lang="en-US" sz="1600" dirty="0" smtClean="0">
                      <a:solidFill>
                        <a:srgbClr val="0070C0"/>
                      </a:solidFill>
                      <a:latin typeface="Comic Sans MS" panose="030F0702030302020204" pitchFamily="66" charset="0"/>
                    </a:rPr>
                    <a:t> </a:t>
                  </a:r>
                  <a:r>
                    <a:rPr lang="en-US" sz="1600" dirty="0">
                      <a:solidFill>
                        <a:srgbClr val="0070C0"/>
                      </a:solidFill>
                      <a:latin typeface="Comic Sans MS" panose="030F0702030302020204" pitchFamily="66" charset="0"/>
                    </a:rPr>
                    <a:t>= 32 + 42 = 25 </a:t>
                  </a:r>
                  <a:r>
                    <a:rPr lang="en-US" sz="1600" dirty="0" smtClean="0">
                      <a:solidFill>
                        <a:srgbClr val="0070C0"/>
                      </a:solidFill>
                      <a:latin typeface="Comic Sans MS" panose="030F0702030302020204" pitchFamily="66" charset="0"/>
                    </a:rPr>
                    <a:t/>
                  </a:r>
                  <a:br>
                    <a:rPr lang="en-US" sz="1600" dirty="0" smtClean="0">
                      <a:solidFill>
                        <a:srgbClr val="0070C0"/>
                      </a:solidFill>
                      <a:latin typeface="Comic Sans MS" panose="030F0702030302020204" pitchFamily="66" charset="0"/>
                    </a:rPr>
                  </a:br>
                  <a:r>
                    <a:rPr lang="en-US" sz="1600" dirty="0" smtClean="0">
                      <a:solidFill>
                        <a:srgbClr val="0070C0"/>
                      </a:solidFill>
                      <a:latin typeface="Comic Sans MS" panose="030F0702030302020204" pitchFamily="66" charset="0"/>
                    </a:rPr>
                    <a:t>                           (</a:t>
                  </a:r>
                  <a:r>
                    <a:rPr lang="en-US" sz="1600" dirty="0">
                      <a:solidFill>
                        <a:srgbClr val="0070C0"/>
                      </a:solidFill>
                      <a:latin typeface="Comic Sans MS" panose="030F0702030302020204" pitchFamily="66" charset="0"/>
                    </a:rPr>
                    <a:t>Pythagoras' theorem),</a:t>
                  </a:r>
                </a:p>
                <a:p>
                  <a:pPr>
                    <a:spcAft>
                      <a:spcPts val="0"/>
                    </a:spcAft>
                    <a:tabLst>
                      <a:tab pos="4972050" algn="r"/>
                    </a:tabLst>
                  </a:pPr>
                  <a:r>
                    <a:rPr lang="en-US" sz="1600" dirty="0" smtClean="0">
                      <a:solidFill>
                        <a:srgbClr val="0070C0"/>
                      </a:solidFill>
                      <a:latin typeface="Comic Sans MS" panose="030F0702030302020204" pitchFamily="66" charset="0"/>
                    </a:rPr>
                    <a:t>So AC</a:t>
                  </a:r>
                  <a:r>
                    <a:rPr lang="en-US" sz="1600" dirty="0">
                      <a:solidFill>
                        <a:srgbClr val="0070C0"/>
                      </a:solidFill>
                      <a:latin typeface="Comic Sans MS" panose="030F0702030302020204" pitchFamily="66" charset="0"/>
                    </a:rPr>
                    <a:t>= </a:t>
                  </a:r>
                  <a14:m>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a:rPr lang="en-US" sz="1600" b="0" i="1" smtClean="0">
                              <a:solidFill>
                                <a:srgbClr val="0070C0"/>
                              </a:solidFill>
                              <a:latin typeface="Cambria Math" panose="02040503050406030204" pitchFamily="18" charset="0"/>
                            </a:rPr>
                            <m:t>25</m:t>
                          </m:r>
                        </m:e>
                      </m:rad>
                    </m:oMath>
                  </a14:m>
                  <a:r>
                    <a:rPr lang="en-US" sz="1600" dirty="0">
                      <a:solidFill>
                        <a:srgbClr val="0070C0"/>
                      </a:solidFill>
                      <a:latin typeface="Comic Sans MS" panose="030F0702030302020204" pitchFamily="66" charset="0"/>
                    </a:rPr>
                    <a:t> </a:t>
                  </a:r>
                  <a:r>
                    <a:rPr lang="en-US" sz="1600" dirty="0" smtClean="0">
                      <a:solidFill>
                        <a:srgbClr val="0070C0"/>
                      </a:solidFill>
                      <a:latin typeface="Comic Sans MS" panose="030F0702030302020204" pitchFamily="66" charset="0"/>
                    </a:rPr>
                    <a:t>= 5</a:t>
                  </a:r>
                </a:p>
                <a:p>
                  <a:pPr>
                    <a:spcAft>
                      <a:spcPts val="0"/>
                    </a:spcAft>
                    <a:tabLst>
                      <a:tab pos="4972050" algn="r"/>
                    </a:tabLst>
                  </a:pPr>
                  <a:endParaRPr lang="en-US" sz="1600" dirty="0">
                    <a:solidFill>
                      <a:srgbClr val="0070C0"/>
                    </a:solidFill>
                    <a:latin typeface="Comic Sans MS" panose="030F0702030302020204" pitchFamily="66" charset="0"/>
                  </a:endParaRPr>
                </a:p>
                <a:p>
                  <a:pPr>
                    <a:spcAft>
                      <a:spcPts val="0"/>
                    </a:spcAft>
                    <a:tabLst>
                      <a:tab pos="4972050" algn="r"/>
                    </a:tabLst>
                  </a:pPr>
                  <a:r>
                    <a:rPr lang="de-DE" sz="1600" dirty="0">
                      <a:solidFill>
                        <a:srgbClr val="0070C0"/>
                      </a:solidFill>
                      <a:latin typeface="Comic Sans MS" panose="030F0702030302020204" pitchFamily="66" charset="0"/>
                    </a:rPr>
                    <a:t>DE = 7.5 </a:t>
                  </a:r>
                  <a:r>
                    <a:rPr lang="de-DE" sz="1600" dirty="0" smtClean="0">
                      <a:solidFill>
                        <a:srgbClr val="0070C0"/>
                      </a:solidFill>
                      <a:latin typeface="Comic Sans MS" panose="030F0702030302020204" pitchFamily="66" charset="0"/>
                    </a:rPr>
                    <a:t>  EF</a:t>
                  </a:r>
                  <a:r>
                    <a:rPr lang="de-DE" sz="1600" dirty="0">
                      <a:solidFill>
                        <a:srgbClr val="0070C0"/>
                      </a:solidFill>
                      <a:latin typeface="Comic Sans MS" panose="030F0702030302020204" pitchFamily="66" charset="0"/>
                    </a:rPr>
                    <a:t>= 10 </a:t>
                  </a:r>
                  <a:r>
                    <a:rPr lang="de-DE" sz="1600" dirty="0" smtClean="0">
                      <a:solidFill>
                        <a:srgbClr val="0070C0"/>
                      </a:solidFill>
                      <a:latin typeface="Comic Sans MS" panose="030F0702030302020204" pitchFamily="66" charset="0"/>
                    </a:rPr>
                    <a:t>  DF</a:t>
                  </a:r>
                  <a:r>
                    <a:rPr lang="de-DE" sz="1600" baseline="30000" dirty="0" smtClean="0">
                      <a:solidFill>
                        <a:srgbClr val="0070C0"/>
                      </a:solidFill>
                      <a:latin typeface="Comic Sans MS" panose="030F0702030302020204" pitchFamily="66" charset="0"/>
                    </a:rPr>
                    <a:t>2</a:t>
                  </a:r>
                  <a:r>
                    <a:rPr lang="de-DE" sz="1600" dirty="0" smtClean="0">
                      <a:solidFill>
                        <a:srgbClr val="0070C0"/>
                      </a:solidFill>
                      <a:latin typeface="Comic Sans MS" panose="030F0702030302020204" pitchFamily="66" charset="0"/>
                    </a:rPr>
                    <a:t> </a:t>
                  </a:r>
                  <a:r>
                    <a:rPr lang="de-DE" sz="1600" dirty="0">
                      <a:solidFill>
                        <a:srgbClr val="0070C0"/>
                      </a:solidFill>
                      <a:latin typeface="Comic Sans MS" panose="030F0702030302020204" pitchFamily="66" charset="0"/>
                    </a:rPr>
                    <a:t>= 7.5</a:t>
                  </a:r>
                  <a:r>
                    <a:rPr lang="de-DE" sz="1600" baseline="30000" dirty="0">
                      <a:solidFill>
                        <a:srgbClr val="0070C0"/>
                      </a:solidFill>
                      <a:latin typeface="Comic Sans MS" panose="030F0702030302020204" pitchFamily="66" charset="0"/>
                    </a:rPr>
                    <a:t>2</a:t>
                  </a:r>
                  <a:r>
                    <a:rPr lang="de-DE" sz="1600" dirty="0">
                      <a:solidFill>
                        <a:srgbClr val="0070C0"/>
                      </a:solidFill>
                      <a:latin typeface="Comic Sans MS" panose="030F0702030302020204" pitchFamily="66" charset="0"/>
                    </a:rPr>
                    <a:t> </a:t>
                  </a:r>
                  <a:r>
                    <a:rPr lang="de-DE" sz="1600" dirty="0" smtClean="0">
                      <a:solidFill>
                        <a:srgbClr val="0070C0"/>
                      </a:solidFill>
                      <a:latin typeface="Comic Sans MS" panose="030F0702030302020204" pitchFamily="66" charset="0"/>
                    </a:rPr>
                    <a:t>+ 10</a:t>
                  </a:r>
                  <a:r>
                    <a:rPr lang="de-DE" sz="1600" baseline="30000" dirty="0" smtClean="0">
                      <a:solidFill>
                        <a:srgbClr val="0070C0"/>
                      </a:solidFill>
                      <a:latin typeface="Comic Sans MS" panose="030F0702030302020204" pitchFamily="66" charset="0"/>
                    </a:rPr>
                    <a:t>2</a:t>
                  </a:r>
                  <a:r>
                    <a:rPr lang="de-DE" sz="1600" dirty="0" smtClean="0">
                      <a:solidFill>
                        <a:srgbClr val="0070C0"/>
                      </a:solidFill>
                      <a:latin typeface="Comic Sans MS" panose="030F0702030302020204" pitchFamily="66" charset="0"/>
                    </a:rPr>
                    <a:t> </a:t>
                  </a:r>
                  <a:r>
                    <a:rPr lang="de-DE" sz="1600" dirty="0">
                      <a:solidFill>
                        <a:srgbClr val="0070C0"/>
                      </a:solidFill>
                      <a:latin typeface="Comic Sans MS" panose="030F0702030302020204" pitchFamily="66" charset="0"/>
                    </a:rPr>
                    <a:t>= 156.25 </a:t>
                  </a:r>
                  <a:r>
                    <a:rPr lang="de-DE" sz="1600" dirty="0" smtClean="0">
                      <a:solidFill>
                        <a:srgbClr val="0070C0"/>
                      </a:solidFill>
                      <a:latin typeface="Comic Sans MS" panose="030F0702030302020204" pitchFamily="66" charset="0"/>
                    </a:rPr>
                    <a:t/>
                  </a:r>
                  <a:br>
                    <a:rPr lang="de-DE" sz="1600" dirty="0" smtClean="0">
                      <a:solidFill>
                        <a:srgbClr val="0070C0"/>
                      </a:solidFill>
                      <a:latin typeface="Comic Sans MS" panose="030F0702030302020204" pitchFamily="66" charset="0"/>
                    </a:rPr>
                  </a:br>
                  <a:r>
                    <a:rPr lang="de-DE" sz="1600" dirty="0" smtClean="0">
                      <a:solidFill>
                        <a:srgbClr val="0070C0"/>
                      </a:solidFill>
                      <a:latin typeface="Comic Sans MS" panose="030F0702030302020204" pitchFamily="66" charset="0"/>
                    </a:rPr>
                    <a:t>                                (</a:t>
                  </a:r>
                  <a:r>
                    <a:rPr lang="de-DE" sz="1600" dirty="0">
                      <a:solidFill>
                        <a:srgbClr val="0070C0"/>
                      </a:solidFill>
                      <a:latin typeface="Comic Sans MS" panose="030F0702030302020204" pitchFamily="66" charset="0"/>
                    </a:rPr>
                    <a:t>Pythagoras' theorem),</a:t>
                  </a:r>
                  <a:endParaRPr lang="en-US" sz="1600" dirty="0">
                    <a:solidFill>
                      <a:srgbClr val="0070C0"/>
                    </a:solidFill>
                    <a:latin typeface="Comic Sans MS" panose="030F0702030302020204" pitchFamily="66" charset="0"/>
                  </a:endParaRPr>
                </a:p>
                <a:p>
                  <a:pPr>
                    <a:spcAft>
                      <a:spcPts val="0"/>
                    </a:spcAft>
                    <a:tabLst>
                      <a:tab pos="4972050" algn="r"/>
                    </a:tabLst>
                  </a:pPr>
                  <a:r>
                    <a:rPr lang="de-DE" sz="1600" dirty="0" smtClean="0">
                      <a:solidFill>
                        <a:srgbClr val="0070C0"/>
                      </a:solidFill>
                      <a:latin typeface="Comic Sans MS" panose="030F0702030302020204" pitchFamily="66" charset="0"/>
                    </a:rPr>
                    <a:t>so DF= </a:t>
                  </a:r>
                  <a14:m>
                    <m:oMath xmlns:m="http://schemas.openxmlformats.org/officeDocument/2006/math">
                      <m:rad>
                        <m:radPr>
                          <m:degHide m:val="on"/>
                          <m:ctrlPr>
                            <a:rPr lang="en-US" sz="1600" i="1" smtClean="0">
                              <a:solidFill>
                                <a:srgbClr val="0070C0"/>
                              </a:solidFill>
                              <a:latin typeface="Cambria Math" panose="02040503050406030204" pitchFamily="18" charset="0"/>
                            </a:rPr>
                          </m:ctrlPr>
                        </m:radPr>
                        <m:deg/>
                        <m:e>
                          <m:r>
                            <m:rPr>
                              <m:nor/>
                            </m:rPr>
                            <a:rPr lang="en-US" sz="1600" b="0" i="0" dirty="0" smtClean="0">
                              <a:solidFill>
                                <a:srgbClr val="0070C0"/>
                              </a:solidFill>
                              <a:latin typeface="Comic Sans MS" panose="030F0702030302020204" pitchFamily="66" charset="0"/>
                            </a:rPr>
                            <m:t>1</m:t>
                          </m:r>
                          <m:r>
                            <m:rPr>
                              <m:nor/>
                            </m:rPr>
                            <a:rPr lang="de-DE" sz="1600" dirty="0">
                              <a:solidFill>
                                <a:srgbClr val="0070C0"/>
                              </a:solidFill>
                              <a:latin typeface="Comic Sans MS" panose="030F0702030302020204" pitchFamily="66" charset="0"/>
                            </a:rPr>
                            <m:t>56</m:t>
                          </m:r>
                          <m:r>
                            <m:rPr>
                              <m:nor/>
                            </m:rPr>
                            <a:rPr lang="en-US" sz="1600" b="0" i="0" dirty="0" smtClean="0">
                              <a:solidFill>
                                <a:srgbClr val="0070C0"/>
                              </a:solidFill>
                              <a:latin typeface="Comic Sans MS" panose="030F0702030302020204" pitchFamily="66" charset="0"/>
                            </a:rPr>
                            <m:t>.</m:t>
                          </m:r>
                          <m:r>
                            <m:rPr>
                              <m:nor/>
                            </m:rPr>
                            <a:rPr lang="de-DE" sz="1600" dirty="0">
                              <a:solidFill>
                                <a:srgbClr val="0070C0"/>
                              </a:solidFill>
                              <a:latin typeface="Comic Sans MS" panose="030F0702030302020204" pitchFamily="66" charset="0"/>
                            </a:rPr>
                            <m:t>25</m:t>
                          </m:r>
                        </m:e>
                      </m:rad>
                    </m:oMath>
                  </a14:m>
                  <a:r>
                    <a:rPr lang="de-DE" sz="1600" dirty="0" smtClean="0">
                      <a:solidFill>
                        <a:srgbClr val="0070C0"/>
                      </a:solidFill>
                      <a:latin typeface="Comic Sans MS" panose="030F0702030302020204" pitchFamily="66" charset="0"/>
                    </a:rPr>
                    <a:t> = 12.5</a:t>
                  </a:r>
                </a:p>
                <a:p>
                  <a:pPr>
                    <a:spcAft>
                      <a:spcPts val="0"/>
                    </a:spcAft>
                    <a:tabLst>
                      <a:tab pos="4972050" algn="r"/>
                    </a:tabLst>
                  </a:pPr>
                  <a14:m>
                    <m:oMath xmlns:m="http://schemas.openxmlformats.org/officeDocument/2006/math">
                      <m:f>
                        <m:fPr>
                          <m:ctrlPr>
                            <a:rPr lang="en-US" sz="1600" i="1" smtClean="0">
                              <a:solidFill>
                                <a:srgbClr val="0070C0"/>
                              </a:solidFill>
                              <a:latin typeface="Cambria Math" panose="02040503050406030204" pitchFamily="18" charset="0"/>
                              <a:cs typeface="Arial" panose="020B0604020202020204" pitchFamily="34" charset="0"/>
                            </a:rPr>
                          </m:ctrlPr>
                        </m:fPr>
                        <m:num>
                          <m:r>
                            <m:rPr>
                              <m:sty m:val="p"/>
                            </m:rPr>
                            <a:rPr lang="en-US" sz="1600" b="0" i="0" smtClean="0">
                              <a:solidFill>
                                <a:srgbClr val="0070C0"/>
                              </a:solidFill>
                              <a:latin typeface="Cambria Math" panose="02040503050406030204" pitchFamily="18" charset="0"/>
                              <a:cs typeface="Arial" panose="020B0604020202020204" pitchFamily="34" charset="0"/>
                            </a:rPr>
                            <m:t>AB</m:t>
                          </m:r>
                        </m:num>
                        <m:den>
                          <m:r>
                            <m:rPr>
                              <m:sty m:val="p"/>
                            </m:rPr>
                            <a:rPr lang="en-US" sz="1600" b="0" i="0" smtClean="0">
                              <a:solidFill>
                                <a:srgbClr val="0070C0"/>
                              </a:solidFill>
                              <a:latin typeface="Cambria Math" panose="02040503050406030204" pitchFamily="18" charset="0"/>
                              <a:cs typeface="Arial" panose="020B0604020202020204" pitchFamily="34" charset="0"/>
                            </a:rPr>
                            <m:t>DE</m:t>
                          </m:r>
                        </m:den>
                      </m:f>
                    </m:oMath>
                  </a14:m>
                  <a:r>
                    <a:rPr lang="en-US" sz="1600" dirty="0" smtClean="0">
                      <a:solidFill>
                        <a:srgbClr val="0070C0"/>
                      </a:solidFill>
                      <a:latin typeface="Comic Sans MS" panose="030F0702030302020204" pitchFamily="66" charset="0"/>
                    </a:rPr>
                    <a:t> = </a:t>
                  </a:r>
                  <a14:m>
                    <m:oMath xmlns:m="http://schemas.openxmlformats.org/officeDocument/2006/math">
                      <m:f>
                        <m:fPr>
                          <m:ctrlPr>
                            <a:rPr lang="en-US" sz="1600" i="1">
                              <a:solidFill>
                                <a:srgbClr val="0070C0"/>
                              </a:solidFill>
                              <a:latin typeface="Cambria Math" panose="02040503050406030204" pitchFamily="18" charset="0"/>
                              <a:cs typeface="Arial" panose="020B0604020202020204" pitchFamily="34" charset="0"/>
                            </a:rPr>
                          </m:ctrlPr>
                        </m:fPr>
                        <m:num>
                          <m:r>
                            <a:rPr lang="en-US" sz="1600" b="0" i="0" smtClean="0">
                              <a:solidFill>
                                <a:srgbClr val="0070C0"/>
                              </a:solidFill>
                              <a:latin typeface="Cambria Math" panose="02040503050406030204" pitchFamily="18" charset="0"/>
                              <a:cs typeface="Arial" panose="020B0604020202020204" pitchFamily="34" charset="0"/>
                            </a:rPr>
                            <m:t>3</m:t>
                          </m:r>
                        </m:num>
                        <m:den>
                          <m:r>
                            <a:rPr lang="en-US" sz="1600" b="0" i="0" smtClean="0">
                              <a:solidFill>
                                <a:srgbClr val="0070C0"/>
                              </a:solidFill>
                              <a:latin typeface="Cambria Math" panose="02040503050406030204" pitchFamily="18" charset="0"/>
                              <a:cs typeface="Arial" panose="020B0604020202020204" pitchFamily="34" charset="0"/>
                            </a:rPr>
                            <m:t>7,5</m:t>
                          </m:r>
                        </m:den>
                      </m:f>
                    </m:oMath>
                  </a14:m>
                  <a:r>
                    <a:rPr lang="en-US" sz="1600" dirty="0" smtClean="0">
                      <a:solidFill>
                        <a:srgbClr val="0070C0"/>
                      </a:solidFill>
                      <a:latin typeface="Comic Sans MS" panose="030F0702030302020204" pitchFamily="66" charset="0"/>
                    </a:rPr>
                    <a:t> = 0.4      </a:t>
                  </a:r>
                  <a14:m>
                    <m:oMath xmlns:m="http://schemas.openxmlformats.org/officeDocument/2006/math">
                      <m:f>
                        <m:fPr>
                          <m:ctrlPr>
                            <a:rPr lang="en-US" sz="1600" i="1">
                              <a:solidFill>
                                <a:srgbClr val="0070C0"/>
                              </a:solidFill>
                              <a:latin typeface="Cambria Math" panose="02040503050406030204" pitchFamily="18" charset="0"/>
                              <a:cs typeface="Arial" panose="020B0604020202020204" pitchFamily="34" charset="0"/>
                            </a:rPr>
                          </m:ctrlPr>
                        </m:fPr>
                        <m:num>
                          <m:r>
                            <m:rPr>
                              <m:sty m:val="p"/>
                            </m:rPr>
                            <a:rPr lang="en-US" sz="1600" b="0" i="0" smtClean="0">
                              <a:solidFill>
                                <a:srgbClr val="0070C0"/>
                              </a:solidFill>
                              <a:latin typeface="Cambria Math" panose="02040503050406030204" pitchFamily="18" charset="0"/>
                              <a:cs typeface="Arial" panose="020B0604020202020204" pitchFamily="34" charset="0"/>
                            </a:rPr>
                            <m:t>BC</m:t>
                          </m:r>
                        </m:num>
                        <m:den>
                          <m:r>
                            <m:rPr>
                              <m:sty m:val="p"/>
                            </m:rPr>
                            <a:rPr lang="en-US" sz="1600" b="0" i="0" smtClean="0">
                              <a:solidFill>
                                <a:srgbClr val="0070C0"/>
                              </a:solidFill>
                              <a:latin typeface="Cambria Math" panose="02040503050406030204" pitchFamily="18" charset="0"/>
                              <a:cs typeface="Arial" panose="020B0604020202020204" pitchFamily="34" charset="0"/>
                            </a:rPr>
                            <m:t>EF</m:t>
                          </m:r>
                        </m:den>
                      </m:f>
                    </m:oMath>
                  </a14:m>
                  <a:r>
                    <a:rPr lang="en-US" sz="1600" dirty="0" smtClean="0">
                      <a:solidFill>
                        <a:srgbClr val="0070C0"/>
                      </a:solidFill>
                      <a:latin typeface="Comic Sans MS" panose="030F0702030302020204" pitchFamily="66" charset="0"/>
                    </a:rPr>
                    <a:t> = </a:t>
                  </a:r>
                  <a14:m>
                    <m:oMath xmlns:m="http://schemas.openxmlformats.org/officeDocument/2006/math">
                      <m:f>
                        <m:fPr>
                          <m:ctrlPr>
                            <a:rPr lang="en-US" sz="1600" i="1">
                              <a:solidFill>
                                <a:srgbClr val="0070C0"/>
                              </a:solidFill>
                              <a:latin typeface="Cambria Math" panose="02040503050406030204" pitchFamily="18" charset="0"/>
                              <a:cs typeface="Arial" panose="020B0604020202020204" pitchFamily="34" charset="0"/>
                            </a:rPr>
                          </m:ctrlPr>
                        </m:fPr>
                        <m:num>
                          <m:r>
                            <a:rPr lang="en-US" sz="1600">
                              <a:solidFill>
                                <a:srgbClr val="0070C0"/>
                              </a:solidFill>
                              <a:latin typeface="Cambria Math" panose="02040503050406030204" pitchFamily="18" charset="0"/>
                              <a:cs typeface="Arial" panose="020B0604020202020204" pitchFamily="34" charset="0"/>
                            </a:rPr>
                            <m:t>4</m:t>
                          </m:r>
                        </m:num>
                        <m:den>
                          <m:r>
                            <a:rPr lang="en-US" sz="1600" b="0" i="0" smtClean="0">
                              <a:solidFill>
                                <a:srgbClr val="0070C0"/>
                              </a:solidFill>
                              <a:latin typeface="Cambria Math" panose="02040503050406030204" pitchFamily="18" charset="0"/>
                              <a:cs typeface="Arial" panose="020B0604020202020204" pitchFamily="34" charset="0"/>
                            </a:rPr>
                            <m:t>10</m:t>
                          </m:r>
                        </m:den>
                      </m:f>
                    </m:oMath>
                  </a14:m>
                  <a:r>
                    <a:rPr lang="en-US" sz="1600" dirty="0" smtClean="0">
                      <a:solidFill>
                        <a:srgbClr val="0070C0"/>
                      </a:solidFill>
                      <a:latin typeface="Comic Sans MS" panose="030F0702030302020204" pitchFamily="66" charset="0"/>
                    </a:rPr>
                    <a:t> = 0.4      </a:t>
                  </a:r>
                  <a14:m>
                    <m:oMath xmlns:m="http://schemas.openxmlformats.org/officeDocument/2006/math">
                      <m:f>
                        <m:fPr>
                          <m:ctrlPr>
                            <a:rPr lang="en-US" sz="1600" i="1">
                              <a:solidFill>
                                <a:srgbClr val="0070C0"/>
                              </a:solidFill>
                              <a:latin typeface="Cambria Math" panose="02040503050406030204" pitchFamily="18" charset="0"/>
                              <a:cs typeface="Arial" panose="020B0604020202020204" pitchFamily="34" charset="0"/>
                            </a:rPr>
                          </m:ctrlPr>
                        </m:fPr>
                        <m:num>
                          <m:r>
                            <m:rPr>
                              <m:sty m:val="p"/>
                            </m:rPr>
                            <a:rPr lang="en-US" sz="1600" b="0" i="0" smtClean="0">
                              <a:solidFill>
                                <a:srgbClr val="0070C0"/>
                              </a:solidFill>
                              <a:latin typeface="Cambria Math" panose="02040503050406030204" pitchFamily="18" charset="0"/>
                              <a:cs typeface="Arial" panose="020B0604020202020204" pitchFamily="34" charset="0"/>
                            </a:rPr>
                            <m:t>AC</m:t>
                          </m:r>
                        </m:num>
                        <m:den>
                          <m:r>
                            <m:rPr>
                              <m:sty m:val="p"/>
                            </m:rPr>
                            <a:rPr lang="en-US" sz="1600" b="0" i="0" smtClean="0">
                              <a:solidFill>
                                <a:srgbClr val="0070C0"/>
                              </a:solidFill>
                              <a:latin typeface="Cambria Math" panose="02040503050406030204" pitchFamily="18" charset="0"/>
                              <a:cs typeface="Arial" panose="020B0604020202020204" pitchFamily="34" charset="0"/>
                            </a:rPr>
                            <m:t>DF</m:t>
                          </m:r>
                        </m:den>
                      </m:f>
                    </m:oMath>
                  </a14:m>
                  <a:r>
                    <a:rPr lang="en-US" sz="1600" dirty="0" smtClean="0">
                      <a:solidFill>
                        <a:srgbClr val="0070C0"/>
                      </a:solidFill>
                      <a:latin typeface="Comic Sans MS" panose="030F0702030302020204" pitchFamily="66" charset="0"/>
                    </a:rPr>
                    <a:t> = </a:t>
                  </a:r>
                  <a14:m>
                    <m:oMath xmlns:m="http://schemas.openxmlformats.org/officeDocument/2006/math">
                      <m:f>
                        <m:fPr>
                          <m:ctrlPr>
                            <a:rPr lang="en-US" sz="1600" i="1">
                              <a:solidFill>
                                <a:srgbClr val="0070C0"/>
                              </a:solidFill>
                              <a:latin typeface="Cambria Math" panose="02040503050406030204" pitchFamily="18" charset="0"/>
                              <a:cs typeface="Arial" panose="020B0604020202020204" pitchFamily="34" charset="0"/>
                            </a:rPr>
                          </m:ctrlPr>
                        </m:fPr>
                        <m:num>
                          <m:r>
                            <a:rPr lang="en-US" sz="1600" b="0" i="0" smtClean="0">
                              <a:solidFill>
                                <a:srgbClr val="0070C0"/>
                              </a:solidFill>
                              <a:latin typeface="Cambria Math" panose="02040503050406030204" pitchFamily="18" charset="0"/>
                              <a:cs typeface="Arial" panose="020B0604020202020204" pitchFamily="34" charset="0"/>
                            </a:rPr>
                            <m:t>5</m:t>
                          </m:r>
                        </m:num>
                        <m:den>
                          <m:r>
                            <a:rPr lang="en-US" sz="1600" b="0" i="0" smtClean="0">
                              <a:solidFill>
                                <a:srgbClr val="0070C0"/>
                              </a:solidFill>
                              <a:latin typeface="Cambria Math" panose="02040503050406030204" pitchFamily="18" charset="0"/>
                              <a:cs typeface="Arial" panose="020B0604020202020204" pitchFamily="34" charset="0"/>
                            </a:rPr>
                            <m:t>12.5</m:t>
                          </m:r>
                        </m:den>
                      </m:f>
                    </m:oMath>
                  </a14:m>
                  <a:r>
                    <a:rPr lang="en-US" sz="1600" dirty="0" smtClean="0">
                      <a:solidFill>
                        <a:srgbClr val="0070C0"/>
                      </a:solidFill>
                      <a:latin typeface="Comic Sans MS" panose="030F0702030302020204" pitchFamily="66" charset="0"/>
                    </a:rPr>
                    <a:t> = 0.4</a:t>
                  </a:r>
                </a:p>
                <a:p>
                  <a:pPr>
                    <a:spcAft>
                      <a:spcPts val="0"/>
                    </a:spcAft>
                    <a:tabLst>
                      <a:tab pos="4972050" algn="r"/>
                    </a:tabLst>
                  </a:pPr>
                  <a:r>
                    <a:rPr lang="en-US" sz="1600" dirty="0">
                      <a:solidFill>
                        <a:srgbClr val="0070C0"/>
                      </a:solidFill>
                      <a:latin typeface="Comic Sans MS" panose="030F0702030302020204" pitchFamily="66" charset="0"/>
                    </a:rPr>
                    <a:t>All corresponding sides are in the same ratio. </a:t>
                  </a:r>
                  <a:r>
                    <a:rPr lang="en-US" sz="1600" dirty="0" smtClean="0">
                      <a:solidFill>
                        <a:srgbClr val="0070C0"/>
                      </a:solidFill>
                      <a:latin typeface="Comic Sans MS" panose="030F0702030302020204" pitchFamily="66" charset="0"/>
                    </a:rPr>
                    <a:t/>
                  </a:r>
                  <a:br>
                    <a:rPr lang="en-US" sz="1600" dirty="0" smtClean="0">
                      <a:solidFill>
                        <a:srgbClr val="0070C0"/>
                      </a:solidFill>
                      <a:latin typeface="Comic Sans MS" panose="030F0702030302020204" pitchFamily="66" charset="0"/>
                    </a:rPr>
                  </a:br>
                  <a:r>
                    <a:rPr lang="en-US" sz="1600" dirty="0" smtClean="0">
                      <a:solidFill>
                        <a:srgbClr val="0070C0"/>
                      </a:solidFill>
                      <a:latin typeface="Comic Sans MS" panose="030F0702030302020204" pitchFamily="66" charset="0"/>
                    </a:rPr>
                    <a:t>Therefore</a:t>
                  </a:r>
                  <a:r>
                    <a:rPr lang="en-US" sz="1600" dirty="0">
                      <a:solidFill>
                        <a:srgbClr val="0070C0"/>
                      </a:solidFill>
                      <a:latin typeface="Comic Sans MS" panose="030F0702030302020204" pitchFamily="66" charset="0"/>
                    </a:rPr>
                    <a:t>, triangles </a:t>
                  </a:r>
                  <a:r>
                    <a:rPr lang="en-US" sz="1600" i="1" dirty="0">
                      <a:solidFill>
                        <a:srgbClr val="0070C0"/>
                      </a:solidFill>
                      <a:latin typeface="Comic Sans MS" panose="030F0702030302020204" pitchFamily="66" charset="0"/>
                    </a:rPr>
                    <a:t>ABC </a:t>
                  </a:r>
                  <a:r>
                    <a:rPr lang="en-US" sz="1600" dirty="0">
                      <a:solidFill>
                        <a:srgbClr val="0070C0"/>
                      </a:solidFill>
                      <a:latin typeface="Comic Sans MS" panose="030F0702030302020204" pitchFamily="66" charset="0"/>
                    </a:rPr>
                    <a:t>and </a:t>
                  </a:r>
                  <a:r>
                    <a:rPr lang="en-US" sz="1600" i="1" dirty="0">
                      <a:solidFill>
                        <a:srgbClr val="0070C0"/>
                      </a:solidFill>
                      <a:latin typeface="Comic Sans MS" panose="030F0702030302020204" pitchFamily="66" charset="0"/>
                    </a:rPr>
                    <a:t>DEF </a:t>
                  </a:r>
                  <a:r>
                    <a:rPr lang="en-US" sz="1600" dirty="0">
                      <a:solidFill>
                        <a:srgbClr val="0070C0"/>
                      </a:solidFill>
                      <a:latin typeface="Comic Sans MS" panose="030F0702030302020204" pitchFamily="66" charset="0"/>
                    </a:rPr>
                    <a:t>are similar.</a:t>
                  </a:r>
                </a:p>
              </p:txBody>
            </p:sp>
          </mc:Choice>
          <mc:Fallback xmlns="">
            <p:sp>
              <p:nvSpPr>
                <p:cNvPr id="12" name="Rectangle 11"/>
                <p:cNvSpPr>
                  <a:spLocks noRot="1" noChangeAspect="1" noMove="1" noResize="1" noEditPoints="1" noAdjustHandles="1" noChangeArrowheads="1" noChangeShapeType="1" noTextEdit="1"/>
                </p:cNvSpPr>
                <p:nvPr/>
              </p:nvSpPr>
              <p:spPr>
                <a:xfrm>
                  <a:off x="3558865" y="1618055"/>
                  <a:ext cx="3837612" cy="4701031"/>
                </a:xfrm>
                <a:prstGeom prst="rect">
                  <a:avLst/>
                </a:prstGeom>
                <a:blipFill rotWithShape="0">
                  <a:blip r:embed="rId4"/>
                  <a:stretch>
                    <a:fillRect l="-576" t="-389" b="-778"/>
                  </a:stretch>
                </a:blipFill>
              </p:spPr>
              <p:txBody>
                <a:bodyPr/>
                <a:lstStyle/>
                <a:p>
                  <a:r>
                    <a:rPr lang="en-US">
                      <a:noFill/>
                    </a:rPr>
                    <a:t> </a:t>
                  </a:r>
                </a:p>
              </p:txBody>
            </p:sp>
          </mc:Fallback>
        </mc:AlternateContent>
      </p:grpSp>
      <p:sp>
        <p:nvSpPr>
          <p:cNvPr id="13" name="Rectangle 12"/>
          <p:cNvSpPr/>
          <p:nvPr/>
        </p:nvSpPr>
        <p:spPr>
          <a:xfrm flipH="1">
            <a:off x="4494684" y="2545159"/>
            <a:ext cx="1888786" cy="30777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smtClean="0">
                <a:solidFill>
                  <a:schemeClr val="tx1"/>
                </a:solidFill>
                <a:latin typeface="Arial" panose="020B0604020202020204" pitchFamily="34" charset="0"/>
                <a:cs typeface="Arial" panose="020B0604020202020204" pitchFamily="34" charset="0"/>
              </a:rPr>
              <a:t>Sketch the triangles</a:t>
            </a:r>
            <a:endParaRPr lang="en-US" sz="14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4924" y="1715484"/>
            <a:ext cx="2160240" cy="2520280"/>
          </a:xfrm>
          <a:prstGeom prst="rect">
            <a:avLst/>
          </a:prstGeom>
        </p:spPr>
      </p:pic>
      <p:cxnSp>
        <p:nvCxnSpPr>
          <p:cNvPr id="33" name="Straight Arrow Connector 32"/>
          <p:cNvCxnSpPr>
            <a:stCxn id="13" idx="1"/>
          </p:cNvCxnSpPr>
          <p:nvPr/>
        </p:nvCxnSpPr>
        <p:spPr>
          <a:xfrm>
            <a:off x="6383470" y="2699048"/>
            <a:ext cx="818056" cy="168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flipH="1">
            <a:off x="303626" y="2545159"/>
            <a:ext cx="4113742" cy="30777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smtClean="0">
                <a:solidFill>
                  <a:schemeClr val="tx1"/>
                </a:solidFill>
                <a:latin typeface="Arial" panose="020B0604020202020204" pitchFamily="34" charset="0"/>
                <a:cs typeface="Arial" panose="020B0604020202020204" pitchFamily="34" charset="0"/>
              </a:rPr>
              <a:t>State how you can show two triangles are similar</a:t>
            </a:r>
            <a:endParaRPr lang="en-US" sz="1400"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a:stCxn id="16" idx="2"/>
          </p:cNvCxnSpPr>
          <p:nvPr/>
        </p:nvCxnSpPr>
        <p:spPr>
          <a:xfrm>
            <a:off x="2360497" y="2852936"/>
            <a:ext cx="520549"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flipH="1">
            <a:off x="4932040" y="4293096"/>
            <a:ext cx="3883124"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a:solidFill>
                  <a:schemeClr val="tx1"/>
                </a:solidFill>
                <a:latin typeface="Arial" panose="020B0604020202020204" pitchFamily="34" charset="0"/>
                <a:cs typeface="Arial" panose="020B0604020202020204" pitchFamily="34" charset="0"/>
              </a:rPr>
              <a:t>Use your sketch to identify the corresponding sides in the two triangles.</a:t>
            </a:r>
          </a:p>
        </p:txBody>
      </p:sp>
      <p:cxnSp>
        <p:nvCxnSpPr>
          <p:cNvPr id="23" name="Straight Arrow Connector 22"/>
          <p:cNvCxnSpPr>
            <a:stCxn id="22" idx="0"/>
          </p:cNvCxnSpPr>
          <p:nvPr/>
        </p:nvCxnSpPr>
        <p:spPr>
          <a:xfrm flipH="1" flipV="1">
            <a:off x="4932040" y="3861048"/>
            <a:ext cx="1941562"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flipH="1">
            <a:off x="4932040" y="4869160"/>
            <a:ext cx="3883124"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smtClean="0">
                <a:solidFill>
                  <a:schemeClr val="tx1"/>
                </a:solidFill>
                <a:latin typeface="Arial" panose="020B0604020202020204" pitchFamily="34" charset="0"/>
                <a:cs typeface="Arial" panose="020B0604020202020204" pitchFamily="34" charset="0"/>
              </a:rPr>
              <a:t>Find the lengths of corresponding sides. </a:t>
            </a:r>
            <a:r>
              <a:rPr lang="en-US" sz="1400" i="1" dirty="0" smtClean="0">
                <a:solidFill>
                  <a:schemeClr val="tx1"/>
                </a:solidFill>
                <a:latin typeface="Arial" panose="020B0604020202020204" pitchFamily="34" charset="0"/>
                <a:cs typeface="Arial" panose="020B0604020202020204" pitchFamily="34" charset="0"/>
              </a:rPr>
              <a:t>ABC</a:t>
            </a:r>
            <a:r>
              <a:rPr lang="en-US" sz="1400" dirty="0" smtClean="0">
                <a:solidFill>
                  <a:schemeClr val="tx1"/>
                </a:solidFill>
                <a:latin typeface="Arial" panose="020B0604020202020204" pitchFamily="34" charset="0"/>
                <a:cs typeface="Arial" panose="020B0604020202020204" pitchFamily="34" charset="0"/>
              </a:rPr>
              <a:t> and </a:t>
            </a:r>
            <a:r>
              <a:rPr lang="en-US" sz="1400" i="1" dirty="0" smtClean="0">
                <a:solidFill>
                  <a:schemeClr val="tx1"/>
                </a:solidFill>
                <a:latin typeface="Arial" panose="020B0604020202020204" pitchFamily="34" charset="0"/>
                <a:cs typeface="Arial" panose="020B0604020202020204" pitchFamily="34" charset="0"/>
              </a:rPr>
              <a:t>DEF</a:t>
            </a:r>
            <a:r>
              <a:rPr lang="en-US" sz="1400" dirty="0" smtClean="0">
                <a:solidFill>
                  <a:schemeClr val="tx1"/>
                </a:solidFill>
                <a:latin typeface="Arial" panose="020B0604020202020204" pitchFamily="34" charset="0"/>
                <a:cs typeface="Arial" panose="020B0604020202020204" pitchFamily="34" charset="0"/>
              </a:rPr>
              <a:t> are right-angled triangles. You can use Pythagoras' theorem to find the lengths of hypotenuses </a:t>
            </a:r>
            <a:r>
              <a:rPr lang="en-US" sz="1400" i="1" dirty="0" smtClean="0">
                <a:solidFill>
                  <a:schemeClr val="tx1"/>
                </a:solidFill>
                <a:latin typeface="Arial" panose="020B0604020202020204" pitchFamily="34" charset="0"/>
                <a:cs typeface="Arial" panose="020B0604020202020204" pitchFamily="34" charset="0"/>
              </a:rPr>
              <a:t>AC</a:t>
            </a:r>
            <a:r>
              <a:rPr lang="en-US" sz="1400" dirty="0" smtClean="0">
                <a:solidFill>
                  <a:schemeClr val="tx1"/>
                </a:solidFill>
                <a:latin typeface="Arial" panose="020B0604020202020204" pitchFamily="34" charset="0"/>
                <a:cs typeface="Arial" panose="020B0604020202020204" pitchFamily="34" charset="0"/>
              </a:rPr>
              <a:t> and </a:t>
            </a:r>
            <a:r>
              <a:rPr lang="en-US" sz="1400" i="1" dirty="0" smtClean="0">
                <a:solidFill>
                  <a:schemeClr val="tx1"/>
                </a:solidFill>
                <a:latin typeface="Arial" panose="020B0604020202020204" pitchFamily="34" charset="0"/>
                <a:cs typeface="Arial" panose="020B0604020202020204" pitchFamily="34" charset="0"/>
              </a:rPr>
              <a:t>DF</a:t>
            </a:r>
            <a:r>
              <a:rPr lang="en-US" sz="1400" dirty="0" smtClean="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a:stCxn id="26" idx="3"/>
          </p:cNvCxnSpPr>
          <p:nvPr/>
        </p:nvCxnSpPr>
        <p:spPr>
          <a:xfrm flipH="1" flipV="1">
            <a:off x="3923928" y="4005064"/>
            <a:ext cx="1008112" cy="1341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H="1">
            <a:off x="4932040" y="5877272"/>
            <a:ext cx="3883124" cy="30777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a:solidFill>
                  <a:schemeClr val="tx1"/>
                </a:solidFill>
                <a:latin typeface="Arial" panose="020B0604020202020204" pitchFamily="34" charset="0"/>
                <a:cs typeface="Arial" panose="020B0604020202020204" pitchFamily="34" charset="0"/>
              </a:rPr>
              <a:t>Find the ratios </a:t>
            </a:r>
            <a:r>
              <a:rPr lang="en-US" sz="1400" dirty="0" smtClean="0">
                <a:solidFill>
                  <a:schemeClr val="tx1"/>
                </a:solidFill>
                <a:latin typeface="Arial" panose="020B0604020202020204" pitchFamily="34" charset="0"/>
                <a:cs typeface="Arial" panose="020B0604020202020204" pitchFamily="34" charset="0"/>
              </a:rPr>
              <a:t>of corresponding </a:t>
            </a:r>
            <a:r>
              <a:rPr lang="en-US" sz="1400" dirty="0">
                <a:solidFill>
                  <a:schemeClr val="tx1"/>
                </a:solidFill>
                <a:latin typeface="Arial" panose="020B0604020202020204" pitchFamily="34" charset="0"/>
                <a:cs typeface="Arial" panose="020B0604020202020204" pitchFamily="34" charset="0"/>
              </a:rPr>
              <a:t>sides.</a:t>
            </a:r>
          </a:p>
        </p:txBody>
      </p:sp>
      <p:cxnSp>
        <p:nvCxnSpPr>
          <p:cNvPr id="29" name="Straight Arrow Connector 28"/>
          <p:cNvCxnSpPr>
            <a:stCxn id="28" idx="3"/>
          </p:cNvCxnSpPr>
          <p:nvPr/>
        </p:nvCxnSpPr>
        <p:spPr>
          <a:xfrm flipH="1" flipV="1">
            <a:off x="4417368" y="5823267"/>
            <a:ext cx="514672" cy="207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flipH="1">
            <a:off x="4644008" y="6237312"/>
            <a:ext cx="4171156" cy="30777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a:solidFill>
                  <a:schemeClr val="tx1"/>
                </a:solidFill>
                <a:latin typeface="Arial" panose="020B0604020202020204" pitchFamily="34" charset="0"/>
                <a:cs typeface="Arial" panose="020B0604020202020204" pitchFamily="34" charset="0"/>
              </a:rPr>
              <a:t>Confirm you have shown the triangles are similar.</a:t>
            </a:r>
          </a:p>
        </p:txBody>
      </p:sp>
      <p:cxnSp>
        <p:nvCxnSpPr>
          <p:cNvPr id="35" name="Straight Arrow Connector 34"/>
          <p:cNvCxnSpPr>
            <a:stCxn id="30" idx="3"/>
          </p:cNvCxnSpPr>
          <p:nvPr/>
        </p:nvCxnSpPr>
        <p:spPr>
          <a:xfrm flipH="1" flipV="1">
            <a:off x="4417368" y="6237312"/>
            <a:ext cx="226640" cy="153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95492"/>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382</a:t>
            </a:r>
            <a:endParaRPr lang="en-GB" sz="1400" b="1" dirty="0">
              <a:latin typeface="Calibri" panose="020F0502020204030204" pitchFamily="34" charset="0"/>
            </a:endParaRPr>
          </a:p>
        </p:txBody>
      </p:sp>
      <p:sp>
        <p:nvSpPr>
          <p:cNvPr id="3" name="Rectangle 2"/>
          <p:cNvSpPr/>
          <p:nvPr/>
        </p:nvSpPr>
        <p:spPr>
          <a:xfrm>
            <a:off x="251520" y="1237336"/>
            <a:ext cx="5256584" cy="4154984"/>
          </a:xfrm>
          <a:prstGeom prst="rect">
            <a:avLst/>
          </a:prstGeom>
        </p:spPr>
        <p:txBody>
          <a:bodyPr wrap="square">
            <a:spAutoFit/>
          </a:bodyPr>
          <a:lstStyle/>
          <a:p>
            <a:pPr marL="465138" indent="-465138">
              <a:buClr>
                <a:srgbClr val="C00000"/>
              </a:buClr>
              <a:buFont typeface="+mj-lt"/>
              <a:buAutoNum type="arabicPeriod" startAt="2"/>
              <a:tabLst>
                <a:tab pos="971550" algn="l"/>
                <a:tab pos="2743200" algn="l"/>
              </a:tabLst>
            </a:pPr>
            <a:r>
              <a:rPr lang="en-US" sz="2400" dirty="0" smtClean="0">
                <a:latin typeface="Arial" panose="020B0604020202020204" pitchFamily="34" charset="0"/>
                <a:cs typeface="Arial" panose="020B0604020202020204" pitchFamily="34" charset="0"/>
              </a:rPr>
              <a:t>A surveyor </a:t>
            </a:r>
            <a:r>
              <a:rPr lang="en-US" sz="2400" dirty="0">
                <a:latin typeface="Arial" panose="020B0604020202020204" pitchFamily="34" charset="0"/>
                <a:cs typeface="Arial" panose="020B0604020202020204" pitchFamily="34" charset="0"/>
              </a:rPr>
              <a:t>estimates the height of a tree. He walks 50 paces in a straight line from the bottom of the tree, and puts a 1.2 m pole vertically in the ground.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Then </a:t>
            </a:r>
            <a:r>
              <a:rPr lang="en-US" sz="2400" dirty="0">
                <a:latin typeface="Arial" panose="020B0604020202020204" pitchFamily="34" charset="0"/>
                <a:cs typeface="Arial" panose="020B0604020202020204" pitchFamily="34" charset="0"/>
              </a:rPr>
              <a:t>he walks another 10 paces on the same straight line.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Now </a:t>
            </a:r>
            <a:r>
              <a:rPr lang="en-US" sz="2400" dirty="0">
                <a:latin typeface="Arial" panose="020B0604020202020204" pitchFamily="34" charset="0"/>
                <a:cs typeface="Arial" panose="020B0604020202020204" pitchFamily="34" charset="0"/>
              </a:rPr>
              <a:t>when he looks from ground level, the top of the pole and the top of the tree are exactly in line.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tall is the tree?</a:t>
            </a:r>
            <a:endParaRPr lang="pl-PL" sz="2400" dirty="0">
              <a:latin typeface="Arial" panose="020B0604020202020204" pitchFamily="34" charset="0"/>
              <a:cs typeface="Arial" panose="020B0604020202020204" pitchFamily="34" charset="0"/>
            </a:endParaRPr>
          </a:p>
        </p:txBody>
      </p:sp>
      <p:sp>
        <p:nvSpPr>
          <p:cNvPr id="7" name="Rectangle 6"/>
          <p:cNvSpPr/>
          <p:nvPr/>
        </p:nvSpPr>
        <p:spPr>
          <a:xfrm flipH="1">
            <a:off x="283844" y="5373216"/>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hint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Sketch a diagram. Use similar triangles to work out the height of the tree</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081583473"/>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3" name="Rectangle 2"/>
          <p:cNvSpPr/>
          <p:nvPr/>
        </p:nvSpPr>
        <p:spPr>
          <a:xfrm>
            <a:off x="251520" y="1237336"/>
            <a:ext cx="5256584" cy="4693593"/>
          </a:xfrm>
          <a:prstGeom prst="rect">
            <a:avLst/>
          </a:prstGeom>
        </p:spPr>
        <p:txBody>
          <a:bodyPr wrap="square">
            <a:spAutoFit/>
          </a:bodyPr>
          <a:lstStyle/>
          <a:p>
            <a:pPr marL="465138" indent="-465138">
              <a:buClr>
                <a:srgbClr val="C00000"/>
              </a:buClr>
              <a:buFont typeface="+mj-lt"/>
              <a:buAutoNum type="arabicPeriod" startAt="3"/>
              <a:tabLst>
                <a:tab pos="971550" algn="l"/>
                <a:tab pos="2743200" algn="l"/>
              </a:tabLst>
            </a:pPr>
            <a:r>
              <a:rPr lang="en-US" sz="2300" dirty="0">
                <a:latin typeface="Arial" panose="020B0604020202020204" pitchFamily="34" charset="0"/>
                <a:cs typeface="Arial" panose="020B0604020202020204" pitchFamily="34" charset="0"/>
              </a:rPr>
              <a:t>A circular water well has diameter 75cm. It is surrounded by wooden decking of uniform </a:t>
            </a:r>
            <a:r>
              <a:rPr lang="en-US" sz="2300" dirty="0" smtClean="0">
                <a:latin typeface="Arial" panose="020B0604020202020204" pitchFamily="34" charset="0"/>
                <a:cs typeface="Arial" panose="020B0604020202020204" pitchFamily="34" charset="0"/>
              </a:rPr>
              <a:t>width.</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area of the wooden decking is 5.5 m</a:t>
            </a:r>
            <a:r>
              <a:rPr lang="en-US" sz="2300" baseline="30000" dirty="0">
                <a:latin typeface="Arial" panose="020B0604020202020204" pitchFamily="34" charset="0"/>
                <a:cs typeface="Arial" panose="020B0604020202020204" pitchFamily="34" charset="0"/>
              </a:rPr>
              <a:t>2</a:t>
            </a:r>
            <a:r>
              <a:rPr lang="en-US" sz="2300" dirty="0">
                <a:latin typeface="Arial" panose="020B0604020202020204" pitchFamily="34" charset="0"/>
                <a:cs typeface="Arial" panose="020B0604020202020204" pitchFamily="34" charset="0"/>
              </a:rPr>
              <a:t>. What width is the decking</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465138" indent="-465138">
              <a:buClr>
                <a:srgbClr val="C00000"/>
              </a:buClr>
              <a:buFont typeface="+mj-lt"/>
              <a:buAutoNum type="arabicPeriod" startAt="5"/>
              <a:tabLst>
                <a:tab pos="971550" algn="l"/>
                <a:tab pos="2743200" algn="l"/>
              </a:tabLst>
            </a:pPr>
            <a:r>
              <a:rPr lang="en-US" sz="2300" dirty="0">
                <a:latin typeface="Arial" panose="020B0604020202020204" pitchFamily="34" charset="0"/>
                <a:cs typeface="Arial" panose="020B0604020202020204" pitchFamily="34" charset="0"/>
              </a:rPr>
              <a:t>Show that a triangle with one interior angle of 84° and two exterior angles of 132° is isosceles.</a:t>
            </a:r>
            <a:endParaRPr lang="pl-PL" sz="23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
        <p:nvSpPr>
          <p:cNvPr id="7" name="Rectangle 6"/>
          <p:cNvSpPr/>
          <p:nvPr/>
        </p:nvSpPr>
        <p:spPr>
          <a:xfrm flipH="1">
            <a:off x="283844" y="3068960"/>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hint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Sketch a diagram. </a:t>
            </a:r>
          </a:p>
        </p:txBody>
      </p:sp>
      <p:sp>
        <p:nvSpPr>
          <p:cNvPr id="8" name="Rectangle 7"/>
          <p:cNvSpPr/>
          <p:nvPr/>
        </p:nvSpPr>
        <p:spPr>
          <a:xfrm flipH="1">
            <a:off x="251520" y="3637473"/>
            <a:ext cx="5196812" cy="1015663"/>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'Uniform width' means the </a:t>
            </a:r>
            <a:r>
              <a:rPr lang="en-US" sz="2000" dirty="0" smtClean="0">
                <a:solidFill>
                  <a:schemeClr val="tx1"/>
                </a:solidFill>
                <a:latin typeface="Arial" panose="020B0604020202020204" pitchFamily="34" charset="0"/>
                <a:cs typeface="Arial" panose="020B0604020202020204" pitchFamily="34" charset="0"/>
              </a:rPr>
              <a:t>width </a:t>
            </a:r>
            <a:r>
              <a:rPr lang="en-US" sz="2000" dirty="0">
                <a:solidFill>
                  <a:schemeClr val="tx1"/>
                </a:solidFill>
                <a:latin typeface="Arial" panose="020B0604020202020204" pitchFamily="34" charset="0"/>
                <a:cs typeface="Arial" panose="020B0604020202020204" pitchFamily="34" charset="0"/>
              </a:rPr>
              <a:t>of the decking is the same all the way around the well.</a:t>
            </a:r>
          </a:p>
        </p:txBody>
      </p:sp>
      <p:sp>
        <p:nvSpPr>
          <p:cNvPr id="9" name="Rectangle 8"/>
          <p:cNvSpPr/>
          <p:nvPr/>
        </p:nvSpPr>
        <p:spPr>
          <a:xfrm flipH="1">
            <a:off x="251520" y="5827911"/>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Q5 hint</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Sketch a diagram. How can you show that a triangle is isosceles</a:t>
            </a:r>
            <a:r>
              <a:rPr lang="en-US" sz="2200" dirty="0" smtClean="0">
                <a:solidFill>
                  <a:schemeClr val="tx1"/>
                </a:solidFill>
                <a:latin typeface="Arial" panose="020B0604020202020204" pitchFamily="34" charset="0"/>
                <a:cs typeface="Arial" panose="020B0604020202020204" pitchFamily="34" charset="0"/>
              </a:rPr>
              <a:t>? </a:t>
            </a:r>
            <a:endParaRPr lang="en-US" sz="22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4797152"/>
            <a:ext cx="548640" cy="548640"/>
          </a:xfrm>
          <a:prstGeom prst="rect">
            <a:avLst/>
          </a:prstGeom>
        </p:spPr>
      </p:pic>
    </p:spTree>
    <p:extLst>
      <p:ext uri="{BB962C8B-B14F-4D97-AF65-F5344CB8AC3E}">
        <p14:creationId xmlns:p14="http://schemas.microsoft.com/office/powerpoint/2010/main" val="3037841972"/>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3" name="Rectangle 2"/>
          <p:cNvSpPr/>
          <p:nvPr/>
        </p:nvSpPr>
        <p:spPr>
          <a:xfrm>
            <a:off x="251520" y="1237336"/>
            <a:ext cx="5256584" cy="3139321"/>
          </a:xfrm>
          <a:prstGeom prst="rect">
            <a:avLst/>
          </a:prstGeom>
        </p:spPr>
        <p:txBody>
          <a:bodyPr wrap="square">
            <a:spAutoFit/>
          </a:bodyPr>
          <a:lstStyle/>
          <a:p>
            <a:pPr marL="465138" indent="-465138">
              <a:buClr>
                <a:srgbClr val="C00000"/>
              </a:buClr>
              <a:buFont typeface="+mj-lt"/>
              <a:buAutoNum type="arabicPeriod" startAt="4"/>
              <a:tabLst>
                <a:tab pos="971550" algn="l"/>
                <a:tab pos="2743200" algn="l"/>
              </a:tabLst>
            </a:pPr>
            <a:r>
              <a:rPr lang="en-US" sz="2200" dirty="0">
                <a:latin typeface="Arial" panose="020B0604020202020204" pitchFamily="34" charset="0"/>
                <a:cs typeface="Arial" panose="020B0604020202020204" pitchFamily="34" charset="0"/>
              </a:rPr>
              <a:t>A parallelogram </a:t>
            </a:r>
            <a:r>
              <a:rPr lang="en-US" sz="2200" i="1" dirty="0">
                <a:latin typeface="Arial" panose="020B0604020202020204" pitchFamily="34" charset="0"/>
                <a:cs typeface="Arial" panose="020B0604020202020204" pitchFamily="34" charset="0"/>
              </a:rPr>
              <a:t>ABCD</a:t>
            </a:r>
            <a:r>
              <a:rPr lang="en-US" sz="2200" dirty="0">
                <a:latin typeface="Arial" panose="020B0604020202020204" pitchFamily="34" charset="0"/>
                <a:cs typeface="Arial" panose="020B0604020202020204" pitchFamily="34" charset="0"/>
              </a:rPr>
              <a:t> has sides 8 cm and 15cm. The angles in one pair of angles are twice the size of the angles in the other </a:t>
            </a:r>
            <a:r>
              <a:rPr lang="en-US" sz="2200" dirty="0" smtClean="0">
                <a:latin typeface="Arial" panose="020B0604020202020204" pitchFamily="34" charset="0"/>
                <a:cs typeface="Arial" panose="020B0604020202020204" pitchFamily="34" charset="0"/>
              </a:rPr>
              <a:t>pair.</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diagonal, </a:t>
            </a:r>
            <a:r>
              <a:rPr lang="en-US" sz="2200" i="1" dirty="0">
                <a:latin typeface="Arial" panose="020B0604020202020204" pitchFamily="34" charset="0"/>
                <a:cs typeface="Arial" panose="020B0604020202020204" pitchFamily="34" charset="0"/>
              </a:rPr>
              <a:t>AC</a:t>
            </a:r>
            <a:r>
              <a:rPr lang="en-US" sz="2200" dirty="0">
                <a:latin typeface="Arial" panose="020B0604020202020204" pitchFamily="34" charset="0"/>
                <a:cs typeface="Arial" panose="020B0604020202020204" pitchFamily="34" charset="0"/>
              </a:rPr>
              <a:t>, joins the bigger angles, </a:t>
            </a:r>
            <a:endParaRPr lang="en-US" sz="2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size of angle </a:t>
            </a:r>
            <a:r>
              <a:rPr lang="en-US" sz="2200" i="1" dirty="0" smtClean="0">
                <a:latin typeface="Arial" panose="020B0604020202020204" pitchFamily="34" charset="0"/>
                <a:cs typeface="Arial" panose="020B0604020202020204" pitchFamily="34" charset="0"/>
              </a:rPr>
              <a:t>ABD </a:t>
            </a:r>
          </a:p>
          <a:p>
            <a:pPr marL="862013" lvl="1" indent="-40481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Prove </a:t>
            </a:r>
            <a:r>
              <a:rPr lang="en-US" sz="2200" dirty="0">
                <a:latin typeface="Arial" panose="020B0604020202020204" pitchFamily="34" charset="0"/>
                <a:cs typeface="Arial" panose="020B0604020202020204" pitchFamily="34" charset="0"/>
              </a:rPr>
              <a:t>that triangles </a:t>
            </a:r>
            <a:r>
              <a:rPr lang="en-US" sz="2200" i="1" dirty="0">
                <a:latin typeface="Arial" panose="020B0604020202020204" pitchFamily="34" charset="0"/>
                <a:cs typeface="Arial" panose="020B0604020202020204" pitchFamily="34" charset="0"/>
              </a:rPr>
              <a:t>ABC</a:t>
            </a:r>
            <a:r>
              <a:rPr lang="en-US" sz="2200" dirty="0">
                <a:latin typeface="Arial" panose="020B0604020202020204" pitchFamily="34" charset="0"/>
                <a:cs typeface="Arial" panose="020B0604020202020204" pitchFamily="34" charset="0"/>
              </a:rPr>
              <a:t> and </a:t>
            </a:r>
            <a:r>
              <a:rPr lang="en-US" sz="2200" i="1" dirty="0">
                <a:latin typeface="Arial" panose="020B0604020202020204" pitchFamily="34" charset="0"/>
                <a:cs typeface="Arial" panose="020B0604020202020204" pitchFamily="34" charset="0"/>
              </a:rPr>
              <a:t>ACD</a:t>
            </a:r>
            <a:r>
              <a:rPr lang="en-US" sz="2200" dirty="0">
                <a:latin typeface="Arial" panose="020B0604020202020204" pitchFamily="34" charset="0"/>
                <a:cs typeface="Arial" panose="020B0604020202020204" pitchFamily="34" charset="0"/>
              </a:rPr>
              <a:t> are congruent.</a:t>
            </a:r>
            <a:endParaRPr lang="pl-PL" sz="2200" dirty="0">
              <a:latin typeface="Arial" panose="020B0604020202020204" pitchFamily="34" charset="0"/>
              <a:cs typeface="Arial" panose="020B0604020202020204" pitchFamily="34" charset="0"/>
            </a:endParaRPr>
          </a:p>
        </p:txBody>
      </p:sp>
      <p:sp>
        <p:nvSpPr>
          <p:cNvPr id="7" name="Rectangle 6"/>
          <p:cNvSpPr/>
          <p:nvPr/>
        </p:nvSpPr>
        <p:spPr>
          <a:xfrm flipH="1">
            <a:off x="283844" y="4470211"/>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Q4a hint</a:t>
            </a:r>
            <a:r>
              <a:rPr lang="en-US" sz="2400" dirty="0" smtClean="0">
                <a:solidFill>
                  <a:schemeClr val="tx1"/>
                </a:solidFill>
                <a:latin typeface="Arial" panose="020B0604020202020204" pitchFamily="34" charset="0"/>
                <a:cs typeface="Arial" panose="020B0604020202020204" pitchFamily="34" charset="0"/>
              </a:rPr>
              <a:t> – Sketch a </a:t>
            </a:r>
            <a:r>
              <a:rPr lang="en-US" sz="2400" dirty="0">
                <a:solidFill>
                  <a:schemeClr val="tx1"/>
                </a:solidFill>
                <a:latin typeface="Arial" panose="020B0604020202020204" pitchFamily="34" charset="0"/>
                <a:cs typeface="Arial" panose="020B0604020202020204" pitchFamily="34" charset="0"/>
              </a:rPr>
              <a:t>diagram. </a:t>
            </a:r>
            <a:r>
              <a:rPr lang="en-US" sz="2400" dirty="0" smtClean="0">
                <a:solidFill>
                  <a:schemeClr val="tx1"/>
                </a:solidFill>
                <a:latin typeface="Arial" panose="020B0604020202020204" pitchFamily="34" charset="0"/>
                <a:cs typeface="Arial" panose="020B0604020202020204" pitchFamily="34" charset="0"/>
              </a:rPr>
              <a:t>Label all </a:t>
            </a:r>
            <a:r>
              <a:rPr lang="en-US" sz="2400" dirty="0">
                <a:solidFill>
                  <a:schemeClr val="tx1"/>
                </a:solidFill>
                <a:latin typeface="Arial" panose="020B0604020202020204" pitchFamily="34" charset="0"/>
                <a:cs typeface="Arial" panose="020B0604020202020204" pitchFamily="34" charset="0"/>
              </a:rPr>
              <a:t>angles </a:t>
            </a:r>
            <a:r>
              <a:rPr lang="en-US" sz="2400" dirty="0" smtClean="0">
                <a:solidFill>
                  <a:schemeClr val="tx1"/>
                </a:solidFill>
                <a:latin typeface="Arial" panose="020B0604020202020204" pitchFamily="34" charset="0"/>
                <a:cs typeface="Arial" panose="020B0604020202020204" pitchFamily="34" charset="0"/>
              </a:rPr>
              <a:t>in terms </a:t>
            </a:r>
            <a:r>
              <a:rPr lang="en-US" sz="2400" dirty="0">
                <a:solidFill>
                  <a:schemeClr val="tx1"/>
                </a:solidFill>
                <a:latin typeface="Arial" panose="020B0604020202020204" pitchFamily="34" charset="0"/>
                <a:cs typeface="Arial" panose="020B0604020202020204" pitchFamily="34" charset="0"/>
              </a:rPr>
              <a:t>of x.</a:t>
            </a:r>
          </a:p>
        </p:txBody>
      </p:sp>
      <p:sp>
        <p:nvSpPr>
          <p:cNvPr id="9" name="Rectangle 8"/>
          <p:cNvSpPr/>
          <p:nvPr/>
        </p:nvSpPr>
        <p:spPr>
          <a:xfrm flipH="1">
            <a:off x="251520" y="5417348"/>
            <a:ext cx="5256584"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Q4b hint</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Use </a:t>
            </a:r>
            <a:r>
              <a:rPr lang="en-US" sz="2200" dirty="0" smtClean="0">
                <a:solidFill>
                  <a:schemeClr val="tx1"/>
                </a:solidFill>
                <a:latin typeface="Arial" panose="020B0604020202020204" pitchFamily="34" charset="0"/>
                <a:cs typeface="Arial" panose="020B0604020202020204" pitchFamily="34" charset="0"/>
              </a:rPr>
              <a:t>the diagram </a:t>
            </a:r>
            <a:r>
              <a:rPr lang="en-US" sz="2200" dirty="0">
                <a:solidFill>
                  <a:schemeClr val="tx1"/>
                </a:solidFill>
                <a:latin typeface="Arial" panose="020B0604020202020204" pitchFamily="34" charset="0"/>
                <a:cs typeface="Arial" panose="020B0604020202020204" pitchFamily="34" charset="0"/>
              </a:rPr>
              <a:t>you sketched </a:t>
            </a:r>
            <a:r>
              <a:rPr lang="en-US" sz="2200" dirty="0" smtClean="0">
                <a:solidFill>
                  <a:schemeClr val="tx1"/>
                </a:solidFill>
                <a:latin typeface="Arial" panose="020B0604020202020204" pitchFamily="34" charset="0"/>
                <a:cs typeface="Arial" panose="020B0604020202020204" pitchFamily="34" charset="0"/>
              </a:rPr>
              <a:t>for part </a:t>
            </a:r>
            <a:r>
              <a:rPr lang="en-US" sz="2200" dirty="0">
                <a:solidFill>
                  <a:schemeClr val="tx1"/>
                </a:solidFill>
                <a:latin typeface="Arial" panose="020B0604020202020204" pitchFamily="34" charset="0"/>
                <a:cs typeface="Arial" panose="020B0604020202020204" pitchFamily="34" charset="0"/>
              </a:rPr>
              <a:t>a and the </a:t>
            </a:r>
            <a:r>
              <a:rPr lang="en-US" sz="2200" dirty="0" smtClean="0">
                <a:solidFill>
                  <a:schemeClr val="tx1"/>
                </a:solidFill>
                <a:latin typeface="Arial" panose="020B0604020202020204" pitchFamily="34" charset="0"/>
                <a:cs typeface="Arial" panose="020B0604020202020204" pitchFamily="34" charset="0"/>
              </a:rPr>
              <a:t>conditions for </a:t>
            </a:r>
            <a:r>
              <a:rPr lang="en-US" sz="2200" dirty="0">
                <a:solidFill>
                  <a:schemeClr val="tx1"/>
                </a:solidFill>
                <a:latin typeface="Arial" panose="020B0604020202020204" pitchFamily="34" charset="0"/>
                <a:cs typeface="Arial" panose="020B0604020202020204" pitchFamily="34" charset="0"/>
              </a:rPr>
              <a:t>congruence.</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299631331"/>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Problem Solving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3" name="Rectangle 2"/>
          <p:cNvSpPr/>
          <p:nvPr/>
        </p:nvSpPr>
        <p:spPr>
          <a:xfrm>
            <a:off x="251520" y="1237336"/>
            <a:ext cx="5256584" cy="5170646"/>
          </a:xfrm>
          <a:prstGeom prst="rect">
            <a:avLst/>
          </a:prstGeom>
        </p:spPr>
        <p:txBody>
          <a:bodyPr wrap="square">
            <a:spAutoFit/>
          </a:bodyPr>
          <a:lstStyle/>
          <a:p>
            <a:pPr marL="465138" indent="-465138">
              <a:buClr>
                <a:srgbClr val="C00000"/>
              </a:buClr>
              <a:buFont typeface="+mj-lt"/>
              <a:buAutoNum type="arabicPeriod" startAt="6"/>
              <a:tabLst>
                <a:tab pos="971550" algn="l"/>
                <a:tab pos="2743200" algn="l"/>
              </a:tabLst>
            </a:pPr>
            <a:r>
              <a:rPr lang="en-US" sz="2200" dirty="0">
                <a:latin typeface="Arial" panose="020B0604020202020204" pitchFamily="34" charset="0"/>
                <a:cs typeface="Arial" panose="020B0604020202020204" pitchFamily="34" charset="0"/>
              </a:rPr>
              <a:t>A builder has an 8 m ladder. He needs to reach a gutter that is 7.8 m </a:t>
            </a:r>
            <a:r>
              <a:rPr lang="en-US" sz="2200" dirty="0" smtClean="0">
                <a:latin typeface="Arial" panose="020B0604020202020204" pitchFamily="34" charset="0"/>
                <a:cs typeface="Arial" panose="020B0604020202020204" pitchFamily="34" charset="0"/>
              </a:rPr>
              <a:t>high.</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building site safety rules state that all workers must obey the 4 in 1 ladder rule (for every 4 m in vertical height, the base of the ladder must be 1 m away from the base of the wall). </a:t>
            </a:r>
            <a:br>
              <a:rPr lang="en-US" sz="2200" dirty="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Show </a:t>
            </a:r>
            <a:r>
              <a:rPr lang="en-US" sz="2200" dirty="0">
                <a:latin typeface="Arial" panose="020B0604020202020204" pitchFamily="34" charset="0"/>
                <a:cs typeface="Arial" panose="020B0604020202020204" pitchFamily="34" charset="0"/>
              </a:rPr>
              <a:t>that the builder cannot use his ladder</a:t>
            </a:r>
            <a:r>
              <a:rPr lang="en-US" sz="2200" dirty="0" smtClean="0">
                <a:latin typeface="Arial" panose="020B0604020202020204" pitchFamily="34" charset="0"/>
                <a:cs typeface="Arial" panose="020B0604020202020204" pitchFamily="34" charset="0"/>
              </a:rPr>
              <a:t>.</a:t>
            </a:r>
          </a:p>
          <a:p>
            <a:pPr marL="465138" indent="-465138">
              <a:buClr>
                <a:srgbClr val="C00000"/>
              </a:buClr>
              <a:buFont typeface="+mj-lt"/>
              <a:buAutoNum type="arabicPeriod" startAt="6"/>
              <a:tabLst>
                <a:tab pos="971550" algn="l"/>
                <a:tab pos="2743200" algn="l"/>
              </a:tabLst>
            </a:pPr>
            <a:r>
              <a:rPr lang="en-US" sz="2200" b="1" dirty="0">
                <a:solidFill>
                  <a:srgbClr val="C00000"/>
                </a:solidFill>
                <a:latin typeface="Arial" panose="020B0604020202020204" pitchFamily="34" charset="0"/>
                <a:cs typeface="Arial" panose="020B0604020202020204" pitchFamily="34" charset="0"/>
              </a:rPr>
              <a:t>Reflect</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How did geometric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sketching </a:t>
            </a:r>
            <a:r>
              <a:rPr lang="en-US" sz="2200" dirty="0">
                <a:latin typeface="Arial" panose="020B0604020202020204" pitchFamily="34" charset="0"/>
                <a:cs typeface="Arial" panose="020B0604020202020204" pitchFamily="34" charset="0"/>
              </a:rPr>
              <a:t>help you to solve these problems? For which problems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did </a:t>
            </a:r>
            <a:r>
              <a:rPr lang="en-US" sz="2200" dirty="0">
                <a:latin typeface="Arial" panose="020B0604020202020204" pitchFamily="34" charset="0"/>
                <a:cs typeface="Arial" panose="020B0604020202020204" pitchFamily="34" charset="0"/>
              </a:rPr>
              <a:t>it help the most? Why?</a:t>
            </a:r>
            <a:endParaRPr lang="pl-PL" sz="2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13" name="Flowchart: Delay 12"/>
          <p:cNvSpPr/>
          <p:nvPr/>
        </p:nvSpPr>
        <p:spPr>
          <a:xfrm flipH="1">
            <a:off x="5151725" y="4997341"/>
            <a:ext cx="428387" cy="1600011"/>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latin typeface="Arial" panose="020B0604020202020204" pitchFamily="34" charset="0"/>
                <a:cs typeface="Arial" panose="020B0604020202020204" pitchFamily="34" charset="0"/>
              </a:rPr>
              <a:t>Reflect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3195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363</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marL="514350" indent="-514350">
              <a:buClr>
                <a:srgbClr val="C00000"/>
              </a:buClr>
              <a:buFont typeface="+mj-lt"/>
              <a:buAutoNum type="arabicPeriod" startAt="7"/>
              <a:tabLst>
                <a:tab pos="1079500" algn="l"/>
                <a:tab pos="2743200" algn="l"/>
              </a:tabLst>
            </a:pPr>
            <a:r>
              <a:rPr lang="en-US" sz="2800" dirty="0">
                <a:latin typeface="Arial" panose="020B0604020202020204" pitchFamily="34" charset="0"/>
                <a:cs typeface="Arial" panose="020B0604020202020204" pitchFamily="34" charset="0"/>
              </a:rPr>
              <a:t>This shape has perimeter 12 cm and area 5 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It is enlarged by scale factor </a:t>
            </a:r>
            <a:r>
              <a:rPr lang="en-US" sz="2800" dirty="0" smtClean="0">
                <a:latin typeface="Arial" panose="020B0604020202020204" pitchFamily="34" charset="0"/>
                <a:cs typeface="Arial" panose="020B0604020202020204" pitchFamily="34" charset="0"/>
              </a:rPr>
              <a:t>2. Work </a:t>
            </a:r>
            <a:r>
              <a:rPr lang="en-US" sz="2800" dirty="0">
                <a:latin typeface="Arial" panose="020B0604020202020204" pitchFamily="34" charset="0"/>
                <a:cs typeface="Arial" panose="020B0604020202020204" pitchFamily="34" charset="0"/>
              </a:rPr>
              <a:t>out</a:t>
            </a:r>
          </a:p>
          <a:p>
            <a:pPr marL="971550" lvl="1" indent="-514350">
              <a:buClr>
                <a:srgbClr val="C00000"/>
              </a:buClr>
              <a:buFont typeface="+mj-lt"/>
              <a:buAutoNum type="alphaLcPeriod"/>
              <a:tabLst>
                <a:tab pos="1079500" algn="l"/>
                <a:tab pos="2743200" algn="l"/>
              </a:tabLs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perimeter of the enlarged shape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1079500" algn="l"/>
                <a:tab pos="2743200" algn="l"/>
              </a:tabLs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area of the </a:t>
            </a:r>
            <a:r>
              <a:rPr lang="en-US" sz="2800" dirty="0" smtClean="0">
                <a:latin typeface="Arial" panose="020B0604020202020204" pitchFamily="34" charset="0"/>
                <a:cs typeface="Arial" panose="020B0604020202020204" pitchFamily="34" charset="0"/>
              </a:rPr>
              <a:t>enlarged </a:t>
            </a:r>
            <a:r>
              <a:rPr lang="en-US" sz="2800" dirty="0">
                <a:latin typeface="Arial" panose="020B0604020202020204" pitchFamily="34" charset="0"/>
                <a:cs typeface="Arial" panose="020B0604020202020204" pitchFamily="34" charset="0"/>
              </a:rPr>
              <a:t>shape.</a:t>
            </a:r>
            <a:endParaRPr lang="pl-PL"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40266" y="2119620"/>
            <a:ext cx="3079092" cy="1894824"/>
          </a:xfrm>
          <a:prstGeom prst="rect">
            <a:avLst/>
          </a:prstGeom>
        </p:spPr>
      </p:pic>
    </p:spTree>
    <p:extLst>
      <p:ext uri="{BB962C8B-B14F-4D97-AF65-F5344CB8AC3E}">
        <p14:creationId xmlns:p14="http://schemas.microsoft.com/office/powerpoint/2010/main" val="1235983112"/>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7" name="Rectangle 6"/>
          <p:cNvSpPr/>
          <p:nvPr/>
        </p:nvSpPr>
        <p:spPr>
          <a:xfrm>
            <a:off x="238559" y="2204864"/>
            <a:ext cx="8541589" cy="1121846"/>
          </a:xfrm>
          <a:prstGeom prst="rect">
            <a:avLst/>
          </a:prstGeom>
        </p:spPr>
        <p:txBody>
          <a:bodyPr wrap="square">
            <a:spAutoFit/>
          </a:bodyPr>
          <a:lstStyle/>
          <a:p>
            <a:pPr>
              <a:buClr>
                <a:srgbClr val="C00000"/>
              </a:buClr>
              <a:tabLst>
                <a:tab pos="2743200" algn="l"/>
              </a:tabLst>
            </a:pPr>
            <a:r>
              <a:rPr lang="en-US" sz="2230" b="1" dirty="0" smtClean="0">
                <a:solidFill>
                  <a:srgbClr val="C00000"/>
                </a:solidFill>
                <a:latin typeface="Arial" panose="020B0604020202020204" pitchFamily="34" charset="0"/>
                <a:cs typeface="Arial" panose="020B0604020202020204" pitchFamily="34" charset="0"/>
              </a:rPr>
              <a:t>Congruence</a:t>
            </a:r>
            <a:endParaRPr lang="en-US" sz="2230" b="1" dirty="0">
              <a:solidFill>
                <a:srgbClr val="C0000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2743200" algn="l"/>
              </a:tabLst>
            </a:pPr>
            <a:r>
              <a:rPr lang="en-US" sz="2230" dirty="0" smtClean="0">
                <a:latin typeface="Arial" panose="020B0604020202020204" pitchFamily="34" charset="0"/>
                <a:cs typeface="Arial" panose="020B0604020202020204" pitchFamily="34" charset="0"/>
              </a:rPr>
              <a:t>Which </a:t>
            </a:r>
            <a:r>
              <a:rPr lang="en-US" sz="2230" dirty="0">
                <a:latin typeface="Arial" panose="020B0604020202020204" pitchFamily="34" charset="0"/>
                <a:cs typeface="Arial" panose="020B0604020202020204" pitchFamily="34" charset="0"/>
              </a:rPr>
              <a:t>of these triangles are </a:t>
            </a:r>
            <a:r>
              <a:rPr lang="en-US" sz="2230" dirty="0" smtClean="0">
                <a:latin typeface="Arial" panose="020B0604020202020204" pitchFamily="34" charset="0"/>
                <a:cs typeface="Arial" panose="020B0604020202020204" pitchFamily="34" charset="0"/>
              </a:rPr>
              <a:t>congruent</a:t>
            </a:r>
            <a:r>
              <a:rPr lang="en-US" sz="2230" dirty="0">
                <a:latin typeface="Arial" panose="020B0604020202020204" pitchFamily="34" charset="0"/>
                <a:cs typeface="Arial" panose="020B0604020202020204" pitchFamily="34" charset="0"/>
              </a:rPr>
              <a:t>? </a:t>
            </a:r>
            <a:r>
              <a:rPr lang="en-US" sz="2230" dirty="0" smtClean="0">
                <a:latin typeface="Arial" panose="020B0604020202020204" pitchFamily="34" charset="0"/>
                <a:cs typeface="Arial" panose="020B0604020202020204" pitchFamily="34" charset="0"/>
              </a:rPr>
              <a:t>Give </a:t>
            </a:r>
            <a:r>
              <a:rPr lang="en-US" sz="2230" dirty="0">
                <a:latin typeface="Arial" panose="020B0604020202020204" pitchFamily="34" charset="0"/>
                <a:cs typeface="Arial" panose="020B0604020202020204" pitchFamily="34" charset="0"/>
              </a:rPr>
              <a:t>reasons for </a:t>
            </a:r>
            <a:r>
              <a:rPr lang="en-US" sz="2230" dirty="0" smtClean="0">
                <a:latin typeface="Arial" panose="020B0604020202020204" pitchFamily="34" charset="0"/>
                <a:cs typeface="Arial" panose="020B0604020202020204" pitchFamily="34" charset="0"/>
              </a:rPr>
              <a:t/>
            </a:r>
            <a:br>
              <a:rPr lang="en-US" sz="2230" dirty="0" smtClean="0">
                <a:latin typeface="Arial" panose="020B0604020202020204" pitchFamily="34" charset="0"/>
                <a:cs typeface="Arial" panose="020B0604020202020204" pitchFamily="34" charset="0"/>
              </a:rPr>
            </a:br>
            <a:r>
              <a:rPr lang="en-US" sz="2230" dirty="0" smtClean="0">
                <a:latin typeface="Arial" panose="020B0604020202020204" pitchFamily="34" charset="0"/>
                <a:cs typeface="Arial" panose="020B0604020202020204" pitchFamily="34" charset="0"/>
              </a:rPr>
              <a:t>your </a:t>
            </a:r>
            <a:r>
              <a:rPr lang="en-US" sz="2230" dirty="0">
                <a:latin typeface="Arial" panose="020B0604020202020204" pitchFamily="34" charset="0"/>
                <a:cs typeface="Arial" panose="020B0604020202020204" pitchFamily="34" charset="0"/>
              </a:rPr>
              <a:t>answer.</a:t>
            </a:r>
          </a:p>
        </p:txBody>
      </p:sp>
      <p:graphicFrame>
        <p:nvGraphicFramePr>
          <p:cNvPr id="8" name="Table 7"/>
          <p:cNvGraphicFramePr>
            <a:graphicFrameLocks noGrp="1"/>
          </p:cNvGraphicFramePr>
          <p:nvPr>
            <p:extLst>
              <p:ext uri="{D42A27DB-BD31-4B8C-83A1-F6EECF244321}">
                <p14:modId xmlns:p14="http://schemas.microsoft.com/office/powerpoint/2010/main" val="3305284379"/>
              </p:ext>
            </p:extLst>
          </p:nvPr>
        </p:nvGraphicFramePr>
        <p:xfrm>
          <a:off x="251518" y="1226308"/>
          <a:ext cx="8568952" cy="944880"/>
        </p:xfrm>
        <a:graphic>
          <a:graphicData uri="http://schemas.openxmlformats.org/drawingml/2006/table">
            <a:tbl>
              <a:tblPr firstRow="1" bandRow="1">
                <a:effectLst/>
                <a:tableStyleId>{5940675A-B579-460E-94D1-54222C63F5DA}</a:tableStyleId>
              </a:tblPr>
              <a:tblGrid>
                <a:gridCol w="2664298"/>
                <a:gridCol w="5904654"/>
              </a:tblGrid>
              <a:tr h="475707">
                <a:tc>
                  <a:txBody>
                    <a:bodyPr/>
                    <a:lstStyle/>
                    <a:p>
                      <a:r>
                        <a:rPr lang="en-US" sz="2800" b="1" dirty="0" smtClean="0">
                          <a:latin typeface="Arial" panose="020B0604020202020204" pitchFamily="34" charset="0"/>
                          <a:cs typeface="Arial" panose="020B0604020202020204" pitchFamily="34" charset="0"/>
                        </a:rPr>
                        <a:t>12.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sp>
        <p:nvSpPr>
          <p:cNvPr id="9" name="Rectangle 8"/>
          <p:cNvSpPr/>
          <p:nvPr/>
        </p:nvSpPr>
        <p:spPr>
          <a:xfrm>
            <a:off x="251518" y="4659428"/>
            <a:ext cx="8528630" cy="193792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1832" y="2204864"/>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0907" y="3314603"/>
            <a:ext cx="7430285" cy="1266525"/>
          </a:xfrm>
          <a:prstGeom prst="rect">
            <a:avLst/>
          </a:prstGeom>
        </p:spPr>
      </p:pic>
    </p:spTree>
    <p:extLst>
      <p:ext uri="{BB962C8B-B14F-4D97-AF65-F5344CB8AC3E}">
        <p14:creationId xmlns:p14="http://schemas.microsoft.com/office/powerpoint/2010/main" val="564944202"/>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3" name="Rectangle 2"/>
          <p:cNvSpPr/>
          <p:nvPr/>
        </p:nvSpPr>
        <p:spPr>
          <a:xfrm>
            <a:off x="251520" y="1237336"/>
            <a:ext cx="5256584" cy="3046988"/>
          </a:xfrm>
          <a:prstGeom prst="rect">
            <a:avLst/>
          </a:prstGeom>
        </p:spPr>
        <p:txBody>
          <a:bodyPr wrap="square">
            <a:spAutoFit/>
          </a:bodyPr>
          <a:lstStyle/>
          <a:p>
            <a:pPr marL="465138" indent="-465138">
              <a:buClr>
                <a:srgbClr val="C00000"/>
              </a:buClr>
              <a:buFont typeface="+mj-lt"/>
              <a:buAutoNum type="arabicPeriod" startAt="2"/>
              <a:tabLst>
                <a:tab pos="971550" algn="l"/>
                <a:tab pos="2743200" algn="l"/>
              </a:tabLst>
            </a:pPr>
            <a:r>
              <a:rPr lang="en-US" sz="2400" i="1" dirty="0">
                <a:latin typeface="Arial" panose="020B0604020202020204" pitchFamily="34" charset="0"/>
                <a:cs typeface="Arial" panose="020B0604020202020204" pitchFamily="34" charset="0"/>
              </a:rPr>
              <a:t>HJKL</a:t>
            </a:r>
            <a:r>
              <a:rPr lang="en-US" sz="2400" dirty="0">
                <a:latin typeface="Arial" panose="020B0604020202020204" pitchFamily="34" charset="0"/>
                <a:cs typeface="Arial" panose="020B0604020202020204" pitchFamily="34" charset="0"/>
              </a:rPr>
              <a:t> is a rectangle.</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Prove </a:t>
            </a:r>
            <a:r>
              <a:rPr lang="en-US" sz="2400" dirty="0">
                <a:latin typeface="Arial" panose="020B0604020202020204" pitchFamily="34" charset="0"/>
                <a:cs typeface="Arial" panose="020B0604020202020204" pitchFamily="34" charset="0"/>
              </a:rPr>
              <a:t>that triangle </a:t>
            </a:r>
            <a:r>
              <a:rPr lang="en-US" sz="2400" i="1" dirty="0" smtClean="0">
                <a:latin typeface="Arial" panose="020B0604020202020204" pitchFamily="34" charset="0"/>
                <a:cs typeface="Arial" panose="020B0604020202020204" pitchFamily="34" charset="0"/>
              </a:rPr>
              <a:t>HJK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triangle </a:t>
            </a:r>
            <a:r>
              <a:rPr lang="en-US" sz="2400" i="1" dirty="0">
                <a:latin typeface="Arial" panose="020B0604020202020204" pitchFamily="34" charset="0"/>
                <a:cs typeface="Arial" panose="020B0604020202020204" pitchFamily="34" charset="0"/>
              </a:rPr>
              <a:t>HKL</a:t>
            </a:r>
            <a:r>
              <a:rPr lang="en-US" sz="2400" dirty="0">
                <a:latin typeface="Arial" panose="020B0604020202020204" pitchFamily="34" charset="0"/>
                <a:cs typeface="Arial" panose="020B0604020202020204" pitchFamily="34" charset="0"/>
              </a:rPr>
              <a:t> are congruent. Explain your answer fully.</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Using </a:t>
            </a:r>
            <a:r>
              <a:rPr lang="en-US" sz="2400" dirty="0">
                <a:latin typeface="Arial" panose="020B0604020202020204" pitchFamily="34" charset="0"/>
                <a:cs typeface="Arial" panose="020B0604020202020204" pitchFamily="34" charset="0"/>
              </a:rPr>
              <a:t>a different condition for congruence, prove that triangles </a:t>
            </a:r>
            <a:r>
              <a:rPr lang="en-US" sz="2400" i="1" dirty="0">
                <a:latin typeface="Arial" panose="020B0604020202020204" pitchFamily="34" charset="0"/>
                <a:cs typeface="Arial" panose="020B0604020202020204" pitchFamily="34" charset="0"/>
              </a:rPr>
              <a:t>HJK</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HKL</a:t>
            </a:r>
            <a:r>
              <a:rPr lang="en-US" sz="2400" dirty="0">
                <a:latin typeface="Arial" panose="020B0604020202020204" pitchFamily="34" charset="0"/>
                <a:cs typeface="Arial" panose="020B0604020202020204" pitchFamily="34" charset="0"/>
              </a:rPr>
              <a:t> are congruent.</a:t>
            </a:r>
            <a:endParaRPr lang="pl-PL"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2907" y="4247231"/>
            <a:ext cx="3493109" cy="2278113"/>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558268402"/>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383</a:t>
            </a:r>
            <a:endParaRPr lang="en-GB" sz="1400" b="1" dirty="0">
              <a:latin typeface="Calibri" panose="020F0502020204030204" pitchFamily="34" charset="0"/>
            </a:endParaRPr>
          </a:p>
        </p:txBody>
      </p:sp>
      <p:sp>
        <p:nvSpPr>
          <p:cNvPr id="3" name="Rectangle 2"/>
          <p:cNvSpPr/>
          <p:nvPr/>
        </p:nvSpPr>
        <p:spPr>
          <a:xfrm>
            <a:off x="251520" y="1237336"/>
            <a:ext cx="5256584" cy="1200329"/>
          </a:xfrm>
          <a:prstGeom prst="rect">
            <a:avLst/>
          </a:prstGeom>
        </p:spPr>
        <p:txBody>
          <a:bodyPr wrap="square">
            <a:spAutoFit/>
          </a:bodyPr>
          <a:lstStyle/>
          <a:p>
            <a:pPr>
              <a:buClr>
                <a:srgbClr val="C00000"/>
              </a:buClr>
              <a:tabLst>
                <a:tab pos="971550" algn="l"/>
                <a:tab pos="2743200" algn="l"/>
              </a:tabLst>
            </a:pPr>
            <a:r>
              <a:rPr lang="en-US" sz="2400" b="1" dirty="0">
                <a:solidFill>
                  <a:srgbClr val="0070C0"/>
                </a:solidFill>
                <a:latin typeface="Arial" panose="020B0604020202020204" pitchFamily="34" charset="0"/>
                <a:cs typeface="Arial" panose="020B0604020202020204" pitchFamily="34" charset="0"/>
              </a:rPr>
              <a:t>Similarity in 2D </a:t>
            </a:r>
            <a:r>
              <a:rPr lang="en-US" sz="2400" b="1" dirty="0" smtClean="0">
                <a:solidFill>
                  <a:srgbClr val="0070C0"/>
                </a:solidFill>
                <a:latin typeface="Arial" panose="020B0604020202020204" pitchFamily="34" charset="0"/>
                <a:cs typeface="Arial" panose="020B0604020202020204" pitchFamily="34" charset="0"/>
              </a:rPr>
              <a:t>shapes</a:t>
            </a:r>
          </a:p>
          <a:p>
            <a:pPr marL="465138" indent="-465138">
              <a:buClr>
                <a:srgbClr val="C00000"/>
              </a:buClr>
              <a:buFont typeface="+mj-lt"/>
              <a:buAutoNum type="arabicPeriod" startAt="3"/>
              <a:tabLst>
                <a:tab pos="971550" algn="l"/>
                <a:tab pos="2743200" algn="l"/>
              </a:tabLst>
            </a:pPr>
            <a:r>
              <a:rPr lang="en-US" sz="2400" dirty="0" smtClean="0">
                <a:latin typeface="Arial" panose="020B0604020202020204" pitchFamily="34" charset="0"/>
                <a:cs typeface="Arial" panose="020B0604020202020204" pitchFamily="34" charset="0"/>
              </a:rPr>
              <a:t>Show that each pair of shapes is similar.</a:t>
            </a:r>
            <a:endParaRPr lang="pl-PL" sz="2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2352" y="2492896"/>
            <a:ext cx="3520310" cy="1944216"/>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5576" y="4599335"/>
            <a:ext cx="4102247" cy="1998017"/>
          </a:xfrm>
          <a:prstGeom prst="rect">
            <a:avLst/>
          </a:prstGeom>
        </p:spPr>
      </p:pic>
    </p:spTree>
    <p:extLst>
      <p:ext uri="{BB962C8B-B14F-4D97-AF65-F5344CB8AC3E}">
        <p14:creationId xmlns:p14="http://schemas.microsoft.com/office/powerpoint/2010/main" val="2786449600"/>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384</a:t>
            </a:r>
            <a:endParaRPr lang="en-GB" sz="1400" b="1" dirty="0">
              <a:latin typeface="Calibri" panose="020F0502020204030204" pitchFamily="34" charset="0"/>
            </a:endParaRPr>
          </a:p>
        </p:txBody>
      </p:sp>
      <p:sp>
        <p:nvSpPr>
          <p:cNvPr id="3" name="Rectangle 2"/>
          <p:cNvSpPr/>
          <p:nvPr/>
        </p:nvSpPr>
        <p:spPr>
          <a:xfrm>
            <a:off x="251520" y="1237336"/>
            <a:ext cx="5256584" cy="5447645"/>
          </a:xfrm>
          <a:prstGeom prst="rect">
            <a:avLst/>
          </a:prstGeom>
        </p:spPr>
        <p:txBody>
          <a:bodyPr wrap="square">
            <a:spAutoFit/>
          </a:bodyPr>
          <a:lstStyle/>
          <a:p>
            <a:pPr marL="465138" indent="-465138">
              <a:buClr>
                <a:srgbClr val="C00000"/>
              </a:buClr>
              <a:buFont typeface="+mj-lt"/>
              <a:buAutoNum type="arabicPeriod" startAt="4"/>
              <a:tabLst>
                <a:tab pos="971550" algn="l"/>
                <a:tab pos="2743200" algn="l"/>
              </a:tabLst>
            </a:pPr>
            <a:r>
              <a:rPr lang="en-US" sz="2900" dirty="0" smtClean="0">
                <a:latin typeface="Arial" panose="020B0604020202020204" pitchFamily="34" charset="0"/>
                <a:cs typeface="Arial" panose="020B0604020202020204" pitchFamily="34" charset="0"/>
              </a:rPr>
              <a:t>Quadrilaterals </a:t>
            </a:r>
            <a:r>
              <a:rPr lang="en-US" sz="2900" i="1" dirty="0">
                <a:latin typeface="Arial" panose="020B0604020202020204" pitchFamily="34" charset="0"/>
                <a:cs typeface="Arial" panose="020B0604020202020204" pitchFamily="34" charset="0"/>
              </a:rPr>
              <a:t>ABCD </a:t>
            </a:r>
            <a:r>
              <a:rPr lang="en-US" sz="2900" dirty="0">
                <a:latin typeface="Arial" panose="020B0604020202020204" pitchFamily="34" charset="0"/>
                <a:cs typeface="Arial" panose="020B0604020202020204" pitchFamily="34" charset="0"/>
              </a:rPr>
              <a:t>and </a:t>
            </a:r>
            <a:r>
              <a:rPr lang="en-US" sz="2900" i="1" dirty="0" smtClean="0">
                <a:latin typeface="Arial" panose="020B0604020202020204" pitchFamily="34" charset="0"/>
                <a:cs typeface="Arial" panose="020B0604020202020204" pitchFamily="34" charset="0"/>
              </a:rPr>
              <a:t>EFGH </a:t>
            </a:r>
            <a:r>
              <a:rPr lang="en-US" sz="2900" dirty="0" smtClean="0">
                <a:latin typeface="Arial" panose="020B0604020202020204" pitchFamily="34" charset="0"/>
                <a:cs typeface="Arial" panose="020B0604020202020204" pitchFamily="34" charset="0"/>
              </a:rPr>
              <a:t>are similar.</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Work </a:t>
            </a:r>
            <a:r>
              <a:rPr lang="en-US" sz="2900" dirty="0">
                <a:latin typeface="Arial" panose="020B0604020202020204" pitchFamily="34" charset="0"/>
                <a:cs typeface="Arial" panose="020B0604020202020204" pitchFamily="34" charset="0"/>
              </a:rPr>
              <a:t>out</a:t>
            </a:r>
          </a:p>
          <a:p>
            <a:pPr marL="922338" lvl="1" indent="-465138">
              <a:buClr>
                <a:srgbClr val="C00000"/>
              </a:buClr>
              <a:buFont typeface="+mj-lt"/>
              <a:buAutoNum type="alphaLcPeriod"/>
              <a:tabLst>
                <a:tab pos="971550" algn="l"/>
                <a:tab pos="2743200" algn="l"/>
              </a:tabLst>
            </a:pPr>
            <a:r>
              <a:rPr lang="en-US" sz="2900" dirty="0" smtClean="0">
                <a:latin typeface="Arial" panose="020B0604020202020204" pitchFamily="34" charset="0"/>
                <a:cs typeface="Arial" panose="020B0604020202020204" pitchFamily="34" charset="0"/>
              </a:rPr>
              <a:t>length </a:t>
            </a:r>
            <a:r>
              <a:rPr lang="en-US" sz="2900" i="1" dirty="0">
                <a:latin typeface="Arial" panose="020B0604020202020204" pitchFamily="34" charset="0"/>
                <a:cs typeface="Arial" panose="020B0604020202020204" pitchFamily="34" charset="0"/>
              </a:rPr>
              <a:t>AD </a:t>
            </a:r>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length </a:t>
            </a:r>
            <a:r>
              <a:rPr lang="en-US" sz="2900" i="1" dirty="0">
                <a:latin typeface="Arial" panose="020B0604020202020204" pitchFamily="34" charset="0"/>
                <a:cs typeface="Arial" panose="020B0604020202020204" pitchFamily="34" charset="0"/>
              </a:rPr>
              <a:t>GH</a:t>
            </a:r>
            <a:r>
              <a:rPr lang="en-US" sz="2900" dirty="0" smtClean="0">
                <a:latin typeface="Arial" panose="020B0604020202020204" pitchFamily="34" charset="0"/>
                <a:cs typeface="Arial" panose="020B0604020202020204" pitchFamily="34" charset="0"/>
              </a:rPr>
              <a:t>.</a:t>
            </a:r>
            <a:endParaRPr lang="pl-PL" sz="29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895" y="2285337"/>
            <a:ext cx="5251834" cy="323189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87745742"/>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384</a:t>
            </a:r>
            <a:endParaRPr lang="en-GB" sz="1400" b="1" dirty="0">
              <a:latin typeface="Calibri" panose="020F0502020204030204" pitchFamily="34" charset="0"/>
            </a:endParaRPr>
          </a:p>
        </p:txBody>
      </p:sp>
      <p:sp>
        <p:nvSpPr>
          <p:cNvPr id="3" name="Rectangle 2"/>
          <p:cNvSpPr/>
          <p:nvPr/>
        </p:nvSpPr>
        <p:spPr>
          <a:xfrm>
            <a:off x="251520" y="1237336"/>
            <a:ext cx="5256584" cy="5447645"/>
          </a:xfrm>
          <a:prstGeom prst="rect">
            <a:avLst/>
          </a:prstGeom>
        </p:spPr>
        <p:txBody>
          <a:bodyPr wrap="square">
            <a:spAutoFit/>
          </a:bodyPr>
          <a:lstStyle/>
          <a:p>
            <a:pPr marL="514350" indent="-514350">
              <a:buClr>
                <a:srgbClr val="C00000"/>
              </a:buClr>
              <a:buFont typeface="+mj-lt"/>
              <a:buAutoNum type="arabicPeriod" startAt="5"/>
              <a:tabLst>
                <a:tab pos="971550" algn="l"/>
                <a:tab pos="2743200" algn="l"/>
              </a:tabLst>
            </a:pPr>
            <a:r>
              <a:rPr lang="en-US" sz="2900" b="1" dirty="0">
                <a:solidFill>
                  <a:srgbClr val="C00000"/>
                </a:solidFill>
                <a:latin typeface="Arial" panose="020B0604020202020204" pitchFamily="34" charset="0"/>
                <a:cs typeface="Arial" panose="020B0604020202020204" pitchFamily="34" charset="0"/>
              </a:rPr>
              <a:t>Communication</a:t>
            </a:r>
          </a:p>
          <a:p>
            <a:pPr marL="971550" lvl="1" indent="-514350">
              <a:buClr>
                <a:srgbClr val="C00000"/>
              </a:buClr>
              <a:buFont typeface="+mj-lt"/>
              <a:buAutoNum type="alphaLcPeriod"/>
              <a:tabLst>
                <a:tab pos="971550" algn="l"/>
                <a:tab pos="2743200" algn="l"/>
              </a:tabLst>
            </a:pPr>
            <a:r>
              <a:rPr lang="en-US" sz="2900" dirty="0" smtClean="0">
                <a:latin typeface="Arial" panose="020B0604020202020204" pitchFamily="34" charset="0"/>
                <a:cs typeface="Arial" panose="020B0604020202020204" pitchFamily="34" charset="0"/>
              </a:rPr>
              <a:t>Prove </a:t>
            </a:r>
            <a:r>
              <a:rPr lang="en-US" sz="2900" dirty="0">
                <a:latin typeface="Arial" panose="020B0604020202020204" pitchFamily="34" charset="0"/>
                <a:cs typeface="Arial" panose="020B0604020202020204" pitchFamily="34" charset="0"/>
              </a:rPr>
              <a:t>that triangle </a:t>
            </a:r>
            <a:r>
              <a:rPr lang="en-US" sz="2900" i="1" dirty="0">
                <a:latin typeface="Arial" panose="020B0604020202020204" pitchFamily="34" charset="0"/>
                <a:cs typeface="Arial" panose="020B0604020202020204" pitchFamily="34" charset="0"/>
              </a:rPr>
              <a:t>ABE</a:t>
            </a:r>
            <a:r>
              <a:rPr lang="en-US" sz="2900" dirty="0">
                <a:latin typeface="Arial" panose="020B0604020202020204" pitchFamily="34" charset="0"/>
                <a:cs typeface="Arial" panose="020B0604020202020204" pitchFamily="34" charset="0"/>
              </a:rPr>
              <a:t> is similar to triangle </a:t>
            </a:r>
            <a:r>
              <a:rPr lang="en-US" sz="2900" i="1" dirty="0">
                <a:latin typeface="Arial" panose="020B0604020202020204" pitchFamily="34" charset="0"/>
                <a:cs typeface="Arial" panose="020B0604020202020204" pitchFamily="34" charset="0"/>
              </a:rPr>
              <a:t>ACD</a:t>
            </a:r>
            <a:r>
              <a:rPr lang="en-US" sz="2900" dirty="0" smtClean="0">
                <a:latin typeface="Arial" panose="020B0604020202020204" pitchFamily="34" charset="0"/>
                <a:cs typeface="Arial" panose="020B0604020202020204" pitchFamily="34" charset="0"/>
              </a:rPr>
              <a:t>.</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endParaRPr lang="en-US" sz="29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900" dirty="0" smtClean="0">
                <a:latin typeface="Arial" panose="020B0604020202020204" pitchFamily="34" charset="0"/>
                <a:cs typeface="Arial" panose="020B0604020202020204" pitchFamily="34" charset="0"/>
              </a:rPr>
              <a:t>Work </a:t>
            </a:r>
            <a:r>
              <a:rPr lang="en-US" sz="2900" dirty="0">
                <a:latin typeface="Arial" panose="020B0604020202020204" pitchFamily="34" charset="0"/>
                <a:cs typeface="Arial" panose="020B0604020202020204" pitchFamily="34" charset="0"/>
              </a:rPr>
              <a:t>out length </a:t>
            </a:r>
            <a:r>
              <a:rPr lang="en-US" sz="2900" i="1" dirty="0">
                <a:latin typeface="Arial" panose="020B0604020202020204" pitchFamily="34" charset="0"/>
                <a:cs typeface="Arial" panose="020B0604020202020204" pitchFamily="34" charset="0"/>
              </a:rPr>
              <a:t>CD</a:t>
            </a:r>
            <a:r>
              <a:rPr lang="en-US" sz="2900" dirty="0">
                <a:latin typeface="Arial" panose="020B0604020202020204" pitchFamily="34" charset="0"/>
                <a:cs typeface="Arial" panose="020B0604020202020204" pitchFamily="34" charset="0"/>
              </a:rPr>
              <a:t>.</a:t>
            </a:r>
            <a:endParaRPr lang="pl-PL" sz="29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2111" y="3080186"/>
            <a:ext cx="4073985" cy="3001885"/>
          </a:xfrm>
          <a:prstGeom prst="rect">
            <a:avLst/>
          </a:prstGeom>
        </p:spPr>
      </p:pic>
    </p:spTree>
    <p:extLst>
      <p:ext uri="{BB962C8B-B14F-4D97-AF65-F5344CB8AC3E}">
        <p14:creationId xmlns:p14="http://schemas.microsoft.com/office/powerpoint/2010/main" val="3803342298"/>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384</a:t>
            </a:r>
            <a:endParaRPr lang="en-GB" sz="1400" b="1" dirty="0">
              <a:latin typeface="Calibri" panose="020F0502020204030204" pitchFamily="34" charset="0"/>
            </a:endParaRPr>
          </a:p>
        </p:txBody>
      </p:sp>
      <p:sp>
        <p:nvSpPr>
          <p:cNvPr id="3" name="Rectangle 2"/>
          <p:cNvSpPr/>
          <p:nvPr/>
        </p:nvSpPr>
        <p:spPr>
          <a:xfrm>
            <a:off x="251520" y="1237336"/>
            <a:ext cx="5256584" cy="2323713"/>
          </a:xfrm>
          <a:prstGeom prst="rect">
            <a:avLst/>
          </a:prstGeom>
        </p:spPr>
        <p:txBody>
          <a:bodyPr wrap="square">
            <a:spAutoFit/>
          </a:bodyPr>
          <a:lstStyle/>
          <a:p>
            <a:pPr marL="514350" indent="-514350">
              <a:buClr>
                <a:srgbClr val="C00000"/>
              </a:buClr>
              <a:buFont typeface="+mj-lt"/>
              <a:buAutoNum type="arabicPeriod" startAt="6"/>
              <a:tabLst>
                <a:tab pos="971550" algn="l"/>
                <a:tab pos="2743200" algn="l"/>
              </a:tabLst>
            </a:pPr>
            <a:r>
              <a:rPr lang="en-US" sz="2900" dirty="0" smtClean="0">
                <a:solidFill>
                  <a:srgbClr val="C00000"/>
                </a:solidFill>
                <a:latin typeface="Arial" panose="020B0604020202020204" pitchFamily="34" charset="0"/>
                <a:cs typeface="Arial" panose="020B0604020202020204" pitchFamily="34" charset="0"/>
              </a:rPr>
              <a:t>a.</a:t>
            </a:r>
            <a:r>
              <a:rPr lang="en-US" sz="2900" dirty="0" smtClean="0">
                <a:latin typeface="Arial" panose="020B0604020202020204" pitchFamily="34" charset="0"/>
                <a:cs typeface="Arial" panose="020B0604020202020204" pitchFamily="34" charset="0"/>
              </a:rPr>
              <a:t> 	Show </a:t>
            </a:r>
            <a:r>
              <a:rPr lang="en-US" sz="2900" dirty="0">
                <a:latin typeface="Arial" panose="020B0604020202020204" pitchFamily="34" charset="0"/>
                <a:cs typeface="Arial" panose="020B0604020202020204" pitchFamily="34" charset="0"/>
              </a:rPr>
              <a:t>that </a:t>
            </a:r>
            <a:r>
              <a:rPr lang="en-US" sz="2900" i="1" dirty="0">
                <a:latin typeface="Arial" panose="020B0604020202020204" pitchFamily="34" charset="0"/>
                <a:cs typeface="Arial" panose="020B0604020202020204" pitchFamily="34" charset="0"/>
              </a:rPr>
              <a:t>PQR </a:t>
            </a:r>
            <a:r>
              <a:rPr lang="en-US" sz="2900" dirty="0">
                <a:latin typeface="Arial" panose="020B0604020202020204" pitchFamily="34" charset="0"/>
                <a:cs typeface="Arial" panose="020B0604020202020204" pitchFamily="34" charset="0"/>
              </a:rPr>
              <a:t>and </a:t>
            </a:r>
            <a:r>
              <a:rPr lang="en-US" sz="2900" i="1" dirty="0">
                <a:latin typeface="Arial" panose="020B0604020202020204" pitchFamily="34" charset="0"/>
                <a:cs typeface="Arial" panose="020B0604020202020204" pitchFamily="34" charset="0"/>
              </a:rPr>
              <a:t>RST </a:t>
            </a:r>
            <a:r>
              <a:rPr lang="en-US" sz="2900" dirty="0" smtClean="0">
                <a:latin typeface="Arial" panose="020B0604020202020204" pitchFamily="34" charset="0"/>
                <a:cs typeface="Arial" panose="020B0604020202020204" pitchFamily="34" charset="0"/>
              </a:rPr>
              <a:t>	are </a:t>
            </a:r>
            <a:r>
              <a:rPr lang="en-US" sz="2900" dirty="0">
                <a:latin typeface="Arial" panose="020B0604020202020204" pitchFamily="34" charset="0"/>
                <a:cs typeface="Arial" panose="020B0604020202020204" pitchFamily="34" charset="0"/>
              </a:rPr>
              <a:t>similar triangles.</a:t>
            </a:r>
          </a:p>
          <a:p>
            <a:pPr marL="971550" lvl="1" indent="-514350">
              <a:buClr>
                <a:srgbClr val="C00000"/>
              </a:buClr>
              <a:buFont typeface="+mj-lt"/>
              <a:buAutoNum type="alphaLcPeriod" startAt="2"/>
              <a:tabLst>
                <a:tab pos="971550" algn="l"/>
                <a:tab pos="2743200" algn="l"/>
              </a:tabLst>
            </a:pPr>
            <a:r>
              <a:rPr lang="en-US" sz="2900" dirty="0" smtClean="0">
                <a:latin typeface="Arial" panose="020B0604020202020204" pitchFamily="34" charset="0"/>
                <a:cs typeface="Arial" panose="020B0604020202020204" pitchFamily="34" charset="0"/>
              </a:rPr>
              <a:t>Work </a:t>
            </a:r>
            <a:r>
              <a:rPr lang="en-US" sz="2900" dirty="0">
                <a:latin typeface="Arial" panose="020B0604020202020204" pitchFamily="34" charset="0"/>
                <a:cs typeface="Arial" panose="020B0604020202020204" pitchFamily="34" charset="0"/>
              </a:rPr>
              <a:t>out the missing lengths in the diagram, </a:t>
            </a:r>
            <a:r>
              <a:rPr lang="en-US" sz="2900" i="1" dirty="0">
                <a:latin typeface="Arial" panose="020B0604020202020204" pitchFamily="34" charset="0"/>
                <a:cs typeface="Arial" panose="020B0604020202020204" pitchFamily="34" charset="0"/>
              </a:rPr>
              <a:t>x</a:t>
            </a:r>
            <a:r>
              <a:rPr lang="en-US" sz="2900" dirty="0">
                <a:latin typeface="Arial" panose="020B0604020202020204" pitchFamily="34" charset="0"/>
                <a:cs typeface="Arial" panose="020B0604020202020204" pitchFamily="34" charset="0"/>
              </a:rPr>
              <a:t> and </a:t>
            </a:r>
            <a:r>
              <a:rPr lang="en-US" sz="2900" i="1" dirty="0">
                <a:latin typeface="Arial" panose="020B0604020202020204" pitchFamily="34" charset="0"/>
                <a:cs typeface="Arial" panose="020B0604020202020204" pitchFamily="34" charset="0"/>
              </a:rPr>
              <a:t>y</a:t>
            </a:r>
            <a:r>
              <a:rPr lang="en-US" sz="2900" dirty="0">
                <a:latin typeface="Arial" panose="020B0604020202020204" pitchFamily="34" charset="0"/>
                <a:cs typeface="Arial" panose="020B0604020202020204" pitchFamily="34" charset="0"/>
              </a:rPr>
              <a:t>.</a:t>
            </a:r>
            <a:endParaRPr lang="pl-PL" sz="29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59632" y="3565448"/>
            <a:ext cx="4223008" cy="3031904"/>
          </a:xfrm>
          <a:prstGeom prst="rect">
            <a:avLst/>
          </a:prstGeom>
        </p:spPr>
      </p:pic>
    </p:spTree>
    <p:extLst>
      <p:ext uri="{BB962C8B-B14F-4D97-AF65-F5344CB8AC3E}">
        <p14:creationId xmlns:p14="http://schemas.microsoft.com/office/powerpoint/2010/main" val="378658393"/>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384</a:t>
            </a:r>
            <a:endParaRPr lang="en-GB" sz="1400" b="1" dirty="0">
              <a:latin typeface="Calibri" panose="020F0502020204030204" pitchFamily="34" charset="0"/>
            </a:endParaRPr>
          </a:p>
        </p:txBody>
      </p:sp>
      <p:sp>
        <p:nvSpPr>
          <p:cNvPr id="3" name="Rectangle 2"/>
          <p:cNvSpPr/>
          <p:nvPr/>
        </p:nvSpPr>
        <p:spPr>
          <a:xfrm>
            <a:off x="251520" y="1237336"/>
            <a:ext cx="5256584" cy="2769989"/>
          </a:xfrm>
          <a:prstGeom prst="rect">
            <a:avLst/>
          </a:prstGeom>
        </p:spPr>
        <p:txBody>
          <a:bodyPr wrap="square">
            <a:spAutoFit/>
          </a:bodyPr>
          <a:lstStyle/>
          <a:p>
            <a:pPr marL="514350" indent="-514350">
              <a:buClr>
                <a:srgbClr val="C00000"/>
              </a:buClr>
              <a:buFont typeface="+mj-lt"/>
              <a:buAutoNum type="arabicPeriod" startAt="7"/>
              <a:tabLst>
                <a:tab pos="971550" algn="l"/>
                <a:tab pos="2743200" algn="l"/>
              </a:tabLst>
            </a:pPr>
            <a:r>
              <a:rPr lang="en-US" sz="2800" dirty="0" smtClean="0">
                <a:latin typeface="Arial" panose="020B0604020202020204" pitchFamily="34" charset="0"/>
                <a:cs typeface="Arial" panose="020B0604020202020204" pitchFamily="34" charset="0"/>
              </a:rPr>
              <a:t>Shapes </a:t>
            </a:r>
            <a:r>
              <a:rPr lang="en-US" sz="2800" dirty="0">
                <a:latin typeface="Arial" panose="020B0604020202020204" pitchFamily="34" charset="0"/>
                <a:cs typeface="Arial" panose="020B0604020202020204" pitchFamily="34" charset="0"/>
              </a:rPr>
              <a:t>D and E are </a:t>
            </a:r>
            <a:r>
              <a:rPr lang="en-US" sz="2800" dirty="0" smtClean="0">
                <a:latin typeface="Arial" panose="020B0604020202020204" pitchFamily="34" charset="0"/>
                <a:cs typeface="Arial" panose="020B0604020202020204" pitchFamily="34" charset="0"/>
              </a:rPr>
              <a:t>similar. Shape </a:t>
            </a:r>
            <a:r>
              <a:rPr lang="en-US" sz="2800" dirty="0">
                <a:latin typeface="Arial" panose="020B0604020202020204" pitchFamily="34" charset="0"/>
                <a:cs typeface="Arial" panose="020B0604020202020204" pitchFamily="34" charset="0"/>
              </a:rPr>
              <a:t>D has a perimeter of </a:t>
            </a:r>
            <a:r>
              <a:rPr lang="en-US" sz="2800" dirty="0" smtClean="0">
                <a:latin typeface="Arial" panose="020B0604020202020204" pitchFamily="34" charset="0"/>
                <a:cs typeface="Arial" panose="020B0604020202020204" pitchFamily="34" charset="0"/>
              </a:rPr>
              <a:t>41.4 </a:t>
            </a:r>
            <a:r>
              <a:rPr lang="en-US" sz="2800" dirty="0">
                <a:latin typeface="Arial" panose="020B0604020202020204" pitchFamily="34" charset="0"/>
                <a:cs typeface="Arial" panose="020B0604020202020204" pitchFamily="34" charset="0"/>
              </a:rPr>
              <a:t>cm and an area of 112.5 </a:t>
            </a:r>
            <a:r>
              <a:rPr lang="en-US" sz="2800" dirty="0" smtClean="0">
                <a:latin typeface="Arial" panose="020B0604020202020204" pitchFamily="34" charset="0"/>
                <a:cs typeface="Arial" panose="020B0604020202020204" pitchFamily="34" charset="0"/>
              </a:rPr>
              <a:t>cm</a:t>
            </a:r>
            <a:r>
              <a:rPr lang="en-US" sz="2800" baseline="30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Calculate </a:t>
            </a:r>
            <a:r>
              <a:rPr lang="en-US" sz="2800" dirty="0">
                <a:latin typeface="Arial" panose="020B0604020202020204" pitchFamily="34" charset="0"/>
                <a:cs typeface="Arial" panose="020B0604020202020204" pitchFamily="34" charset="0"/>
              </a:rPr>
              <a:t>the area and perimeter of shape E.</a:t>
            </a:r>
            <a:endParaRPr lang="pl-PL"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671" y="3861048"/>
            <a:ext cx="4832283" cy="265775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318343295"/>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385</a:t>
            </a:r>
            <a:endParaRPr lang="en-GB" sz="1400" b="1" dirty="0">
              <a:latin typeface="Calibri" panose="020F0502020204030204" pitchFamily="34" charset="0"/>
            </a:endParaRPr>
          </a:p>
        </p:txBody>
      </p:sp>
      <p:sp>
        <p:nvSpPr>
          <p:cNvPr id="3" name="Rectangle 2"/>
          <p:cNvSpPr/>
          <p:nvPr/>
        </p:nvSpPr>
        <p:spPr>
          <a:xfrm>
            <a:off x="251520" y="1237336"/>
            <a:ext cx="5256584" cy="4493538"/>
          </a:xfrm>
          <a:prstGeom prst="rect">
            <a:avLst/>
          </a:prstGeom>
        </p:spPr>
        <p:txBody>
          <a:bodyPr wrap="square">
            <a:spAutoFit/>
          </a:bodyPr>
          <a:lstStyle/>
          <a:p>
            <a:pPr marL="514350" indent="-514350">
              <a:buClr>
                <a:srgbClr val="C00000"/>
              </a:buClr>
              <a:buFont typeface="+mj-lt"/>
              <a:buAutoNum type="arabicPeriod" startAt="8"/>
              <a:tabLst>
                <a:tab pos="971550" algn="l"/>
                <a:tab pos="2743200" algn="l"/>
              </a:tabLst>
            </a:pPr>
            <a:r>
              <a:rPr lang="en-US" sz="2600" b="1" dirty="0">
                <a:solidFill>
                  <a:srgbClr val="C00000"/>
                </a:solidFill>
                <a:latin typeface="Arial" panose="020B0604020202020204" pitchFamily="34" charset="0"/>
                <a:cs typeface="Arial" panose="020B0604020202020204" pitchFamily="34" charset="0"/>
              </a:rPr>
              <a:t>Problem-solving</a:t>
            </a:r>
            <a:r>
              <a:rPr lang="en-US" sz="2600" dirty="0">
                <a:latin typeface="Arial" panose="020B0604020202020204" pitchFamily="34" charset="0"/>
                <a:cs typeface="Arial" panose="020B0604020202020204" pitchFamily="34" charset="0"/>
              </a:rPr>
              <a:t> Two whole cheeses are mathematically similar in shape. The smaller cheese has a radius of 8.4cm and a volume of </a:t>
            </a:r>
            <a:r>
              <a:rPr lang="en-US" sz="2600" dirty="0" smtClean="0">
                <a:latin typeface="Arial" panose="020B0604020202020204" pitchFamily="34" charset="0"/>
                <a:cs typeface="Arial" panose="020B0604020202020204" pitchFamily="34" charset="0"/>
              </a:rPr>
              <a:t>665cm</a:t>
            </a:r>
            <a:r>
              <a:rPr lang="en-US" sz="2600" baseline="30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larger cheese has a radius of </a:t>
            </a:r>
            <a:r>
              <a:rPr lang="en-US" sz="2600" dirty="0" smtClean="0">
                <a:latin typeface="Arial" panose="020B0604020202020204" pitchFamily="34" charset="0"/>
                <a:cs typeface="Arial" panose="020B0604020202020204" pitchFamily="34" charset="0"/>
              </a:rPr>
              <a:t>13.2cm.</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Work </a:t>
            </a:r>
            <a:r>
              <a:rPr lang="en-US" sz="2600" dirty="0">
                <a:latin typeface="Arial" panose="020B0604020202020204" pitchFamily="34" charset="0"/>
                <a:cs typeface="Arial" panose="020B0604020202020204" pitchFamily="34" charset="0"/>
              </a:rPr>
              <a:t>out the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volume </a:t>
            </a:r>
            <a:r>
              <a:rPr lang="en-US" sz="2600" dirty="0">
                <a:latin typeface="Arial" panose="020B0604020202020204" pitchFamily="34" charset="0"/>
                <a:cs typeface="Arial" panose="020B0604020202020204" pitchFamily="34" charset="0"/>
              </a:rPr>
              <a:t>of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larger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cheese</a:t>
            </a:r>
            <a:r>
              <a:rPr lang="en-US" sz="2600" dirty="0">
                <a:latin typeface="Arial" panose="020B0604020202020204" pitchFamily="34" charset="0"/>
                <a:cs typeface="Arial" panose="020B0604020202020204" pitchFamily="34" charset="0"/>
              </a:rPr>
              <a:t>.</a:t>
            </a:r>
            <a:endParaRPr lang="pl-PL"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96931" y="4005064"/>
            <a:ext cx="2711173" cy="2557493"/>
          </a:xfrm>
          <a:prstGeom prst="rect">
            <a:avLst/>
          </a:prstGeom>
        </p:spPr>
      </p:pic>
    </p:spTree>
    <p:extLst>
      <p:ext uri="{BB962C8B-B14F-4D97-AF65-F5344CB8AC3E}">
        <p14:creationId xmlns:p14="http://schemas.microsoft.com/office/powerpoint/2010/main" val="4267650879"/>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385</a:t>
            </a:r>
            <a:endParaRPr lang="en-GB" sz="1400" b="1" dirty="0">
              <a:latin typeface="Calibri" panose="020F0502020204030204" pitchFamily="34" charset="0"/>
            </a:endParaRPr>
          </a:p>
        </p:txBody>
      </p:sp>
      <p:sp>
        <p:nvSpPr>
          <p:cNvPr id="3" name="Rectangle 2"/>
          <p:cNvSpPr/>
          <p:nvPr/>
        </p:nvSpPr>
        <p:spPr>
          <a:xfrm>
            <a:off x="251520" y="1237336"/>
            <a:ext cx="5256584" cy="5586145"/>
          </a:xfrm>
          <a:prstGeom prst="rect">
            <a:avLst/>
          </a:prstGeom>
        </p:spPr>
        <p:txBody>
          <a:bodyPr wrap="square">
            <a:spAutoFit/>
          </a:bodyPr>
          <a:lstStyle/>
          <a:p>
            <a:pPr marL="400050" indent="-400050">
              <a:buClr>
                <a:srgbClr val="C00000"/>
              </a:buClr>
              <a:buFont typeface="+mj-lt"/>
              <a:buAutoNum type="arabicPeriod" startAt="9"/>
              <a:tabLst>
                <a:tab pos="971550" algn="l"/>
                <a:tab pos="2743200" algn="l"/>
              </a:tabLst>
            </a:pPr>
            <a:r>
              <a:rPr lang="en-US" sz="2100" b="1" dirty="0">
                <a:solidFill>
                  <a:srgbClr val="C00000"/>
                </a:solidFill>
                <a:latin typeface="Arial" panose="020B0604020202020204" pitchFamily="34" charset="0"/>
                <a:cs typeface="Arial" panose="020B0604020202020204" pitchFamily="34" charset="0"/>
              </a:rPr>
              <a:t>Problem-solving</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Pyramids </a:t>
            </a:r>
            <a:r>
              <a:rPr lang="en-US" sz="2100" dirty="0">
                <a:latin typeface="Arial" panose="020B0604020202020204" pitchFamily="34" charset="0"/>
                <a:cs typeface="Arial" panose="020B0604020202020204" pitchFamily="34" charset="0"/>
              </a:rPr>
              <a:t>A and B are </a:t>
            </a:r>
            <a:r>
              <a:rPr lang="en-US" sz="2100" dirty="0" smtClean="0">
                <a:latin typeface="Arial" panose="020B0604020202020204" pitchFamily="34" charset="0"/>
                <a:cs typeface="Arial" panose="020B0604020202020204" pitchFamily="34" charset="0"/>
              </a:rPr>
              <a:t>similar.</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surface area of pyramid A is 1260 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surface area of pyramid B is 180cm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volume of pyramid A is 9604 </a:t>
            </a:r>
            <a:r>
              <a:rPr lang="en-US" sz="2100" dirty="0" smtClean="0">
                <a:latin typeface="Arial" panose="020B0604020202020204" pitchFamily="34" charset="0"/>
                <a:cs typeface="Arial" panose="020B0604020202020204" pitchFamily="34" charset="0"/>
              </a:rPr>
              <a:t>cm</a:t>
            </a:r>
            <a:r>
              <a:rPr lang="en-US" sz="2100" baseline="30000" dirty="0" smtClean="0">
                <a:latin typeface="Arial" panose="020B0604020202020204" pitchFamily="34" charset="0"/>
                <a:cs typeface="Arial" panose="020B0604020202020204" pitchFamily="34" charset="0"/>
              </a:rPr>
              <a:t>3</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volume of pyramid B.</a:t>
            </a:r>
          </a:p>
          <a:p>
            <a:pPr marL="400050" indent="-400050">
              <a:buClr>
                <a:srgbClr val="C00000"/>
              </a:buClr>
              <a:buFont typeface="+mj-lt"/>
              <a:buAutoNum type="arabicPeriod" startAt="9"/>
              <a:tabLst>
                <a:tab pos="971550" algn="l"/>
                <a:tab pos="245745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sure are you of your answers? Were you </a:t>
            </a:r>
            <a:r>
              <a:rPr lang="en-US" sz="2100" dirty="0" smtClean="0">
                <a:latin typeface="Arial" panose="020B0604020202020204" pitchFamily="34" charset="0"/>
                <a:cs typeface="Arial" panose="020B0604020202020204" pitchFamily="34" charset="0"/>
              </a:rPr>
              <a:t>mostly: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Just </a:t>
            </a:r>
            <a:r>
              <a:rPr lang="en-US" sz="2100" dirty="0">
                <a:latin typeface="Arial" panose="020B0604020202020204" pitchFamily="34" charset="0"/>
                <a:cs typeface="Arial" panose="020B0604020202020204" pitchFamily="34" charset="0"/>
              </a:rPr>
              <a:t>guessing </a:t>
            </a:r>
            <a:r>
              <a:rPr lang="en-US" sz="2100" dirty="0" smtClean="0">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Feeling </a:t>
            </a:r>
            <a:r>
              <a:rPr lang="en-US" sz="2100" dirty="0">
                <a:latin typeface="Arial" panose="020B0604020202020204" pitchFamily="34" charset="0"/>
                <a:cs typeface="Arial" panose="020B0604020202020204" pitchFamily="34" charset="0"/>
              </a:rPr>
              <a:t>doubtful 	</a:t>
            </a:r>
            <a:r>
              <a:rPr lang="en-US" sz="2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Confident           	</a:t>
            </a:r>
            <a:r>
              <a:rPr lang="en-US" sz="2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next? Use your results to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decide </a:t>
            </a:r>
            <a:r>
              <a:rPr lang="en-US" sz="2100" dirty="0">
                <a:latin typeface="Arial" panose="020B0604020202020204" pitchFamily="34" charset="0"/>
                <a:cs typeface="Arial" panose="020B0604020202020204" pitchFamily="34" charset="0"/>
              </a:rPr>
              <a:t>whether to strengthen or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extend </a:t>
            </a:r>
            <a:r>
              <a:rPr lang="en-US" sz="2100" dirty="0">
                <a:latin typeface="Arial" panose="020B0604020202020204" pitchFamily="34" charset="0"/>
                <a:cs typeface="Arial" panose="020B0604020202020204" pitchFamily="34" charset="0"/>
              </a:rPr>
              <a:t>your learning.</a:t>
            </a:r>
            <a:endParaRPr lang="pl-PL" sz="2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9" name="Flowchart: Delay 8"/>
          <p:cNvSpPr/>
          <p:nvPr/>
        </p:nvSpPr>
        <p:spPr>
          <a:xfrm flipH="1">
            <a:off x="5220071" y="3933056"/>
            <a:ext cx="360040" cy="2633074"/>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450942"/>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385</a:t>
            </a:r>
            <a:endParaRPr lang="en-GB" sz="1400" b="1" dirty="0">
              <a:latin typeface="Calibri" panose="020F0502020204030204" pitchFamily="34" charset="0"/>
            </a:endParaRPr>
          </a:p>
        </p:txBody>
      </p:sp>
      <p:sp>
        <p:nvSpPr>
          <p:cNvPr id="3" name="Rectangle 2"/>
          <p:cNvSpPr/>
          <p:nvPr/>
        </p:nvSpPr>
        <p:spPr>
          <a:xfrm>
            <a:off x="251520" y="1237336"/>
            <a:ext cx="5256584" cy="4961358"/>
          </a:xfrm>
          <a:prstGeom prst="rect">
            <a:avLst/>
          </a:prstGeom>
        </p:spPr>
        <p:txBody>
          <a:bodyPr wrap="square">
            <a:spAutoFit/>
          </a:bodyPr>
          <a:lstStyle/>
          <a:p>
            <a:pPr>
              <a:buClr>
                <a:srgbClr val="C00000"/>
              </a:buClr>
              <a:tabLst>
                <a:tab pos="971550" algn="l"/>
                <a:tab pos="2743200" algn="l"/>
              </a:tabLst>
            </a:pPr>
            <a:r>
              <a:rPr lang="en-US" sz="2260" b="1" dirty="0" smtClean="0">
                <a:solidFill>
                  <a:srgbClr val="C00000"/>
                </a:solidFill>
                <a:latin typeface="Arial" panose="020B0604020202020204" pitchFamily="34" charset="0"/>
                <a:cs typeface="Arial" panose="020B0604020202020204" pitchFamily="34" charset="0"/>
              </a:rPr>
              <a:t>* </a:t>
            </a:r>
            <a:r>
              <a:rPr lang="en-US" sz="2260" b="1" dirty="0">
                <a:solidFill>
                  <a:srgbClr val="C00000"/>
                </a:solidFill>
                <a:latin typeface="Arial" panose="020B0604020202020204" pitchFamily="34" charset="0"/>
                <a:cs typeface="Arial" panose="020B0604020202020204" pitchFamily="34" charset="0"/>
              </a:rPr>
              <a:t>Challenge</a:t>
            </a:r>
          </a:p>
          <a:p>
            <a:pPr marL="514350" indent="-514350">
              <a:buClr>
                <a:srgbClr val="C00000"/>
              </a:buClr>
              <a:buFont typeface="+mj-lt"/>
              <a:buAutoNum type="arabicPeriod" startAt="11"/>
              <a:tabLst>
                <a:tab pos="971550" algn="l"/>
                <a:tab pos="2743200" algn="l"/>
              </a:tabLst>
            </a:pPr>
            <a:r>
              <a:rPr lang="en-US" sz="2260" dirty="0" smtClean="0">
                <a:latin typeface="Arial" panose="020B0604020202020204" pitchFamily="34" charset="0"/>
                <a:cs typeface="Arial" panose="020B0604020202020204" pitchFamily="34" charset="0"/>
              </a:rPr>
              <a:t>Draw </a:t>
            </a:r>
            <a:r>
              <a:rPr lang="en-US" sz="2260" dirty="0">
                <a:latin typeface="Arial" panose="020B0604020202020204" pitchFamily="34" charset="0"/>
                <a:cs typeface="Arial" panose="020B0604020202020204" pitchFamily="34" charset="0"/>
              </a:rPr>
              <a:t>three different right-angled triangles, each with an angle of 45</a:t>
            </a:r>
            <a:r>
              <a:rPr lang="en-US" sz="2260" dirty="0" smtClean="0">
                <a:latin typeface="Arial" panose="020B0604020202020204" pitchFamily="34" charset="0"/>
                <a:cs typeface="Arial" panose="020B0604020202020204" pitchFamily="34" charset="0"/>
              </a:rPr>
              <a:t>°.</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Are </a:t>
            </a:r>
            <a:r>
              <a:rPr lang="en-US" sz="2260" dirty="0">
                <a:latin typeface="Arial" panose="020B0604020202020204" pitchFamily="34" charset="0"/>
                <a:cs typeface="Arial" panose="020B0604020202020204" pitchFamily="34" charset="0"/>
              </a:rPr>
              <a:t>they all similar? </a:t>
            </a:r>
            <a:r>
              <a:rPr lang="en-US" sz="2260" dirty="0" smtClean="0">
                <a:latin typeface="Arial" panose="020B0604020202020204" pitchFamily="34" charset="0"/>
                <a:cs typeface="Arial" panose="020B0604020202020204" pitchFamily="34" charset="0"/>
              </a:rPr>
              <a:t>Explain.</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On </a:t>
            </a:r>
            <a:r>
              <a:rPr lang="en-US" sz="2260" dirty="0">
                <a:latin typeface="Arial" panose="020B0604020202020204" pitchFamily="34" charset="0"/>
                <a:cs typeface="Arial" panose="020B0604020202020204" pitchFamily="34" charset="0"/>
              </a:rPr>
              <a:t>a calculator, work out the tangent of the 45° angle for each </a:t>
            </a:r>
            <a:r>
              <a:rPr lang="en-US" sz="2260" dirty="0" smtClean="0">
                <a:latin typeface="Arial" panose="020B0604020202020204" pitchFamily="34" charset="0"/>
                <a:cs typeface="Arial" panose="020B0604020202020204" pitchFamily="34" charset="0"/>
              </a:rPr>
              <a:t>triangle.</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What </a:t>
            </a:r>
            <a:r>
              <a:rPr lang="en-US" sz="2260" dirty="0">
                <a:latin typeface="Arial" panose="020B0604020202020204" pitchFamily="34" charset="0"/>
                <a:cs typeface="Arial" panose="020B0604020202020204" pitchFamily="34" charset="0"/>
              </a:rPr>
              <a:t>do you </a:t>
            </a:r>
            <a:r>
              <a:rPr lang="en-US" sz="2260" dirty="0" smtClean="0">
                <a:latin typeface="Arial" panose="020B0604020202020204" pitchFamily="34" charset="0"/>
                <a:cs typeface="Arial" panose="020B0604020202020204" pitchFamily="34" charset="0"/>
              </a:rPr>
              <a:t>notice?</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Draw </a:t>
            </a:r>
            <a:r>
              <a:rPr lang="en-US" sz="2260" dirty="0">
                <a:latin typeface="Arial" panose="020B0604020202020204" pitchFamily="34" charset="0"/>
                <a:cs typeface="Arial" panose="020B0604020202020204" pitchFamily="34" charset="0"/>
              </a:rPr>
              <a:t>three more right-angled triangles, each with an angle of 60</a:t>
            </a:r>
            <a:r>
              <a:rPr lang="en-US" sz="2260" dirty="0" smtClean="0">
                <a:latin typeface="Arial" panose="020B0604020202020204" pitchFamily="34" charset="0"/>
                <a:cs typeface="Arial" panose="020B0604020202020204" pitchFamily="34" charset="0"/>
              </a:rPr>
              <a:t>°.</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Are </a:t>
            </a:r>
            <a:r>
              <a:rPr lang="en-US" sz="2260" dirty="0">
                <a:latin typeface="Arial" panose="020B0604020202020204" pitchFamily="34" charset="0"/>
                <a:cs typeface="Arial" panose="020B0604020202020204" pitchFamily="34" charset="0"/>
              </a:rPr>
              <a:t>they all similar? </a:t>
            </a:r>
            <a:r>
              <a:rPr lang="en-US" sz="2260" dirty="0" smtClean="0">
                <a:latin typeface="Arial" panose="020B0604020202020204" pitchFamily="34" charset="0"/>
                <a:cs typeface="Arial" panose="020B0604020202020204" pitchFamily="34" charset="0"/>
              </a:rPr>
              <a:t>Explain.</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On </a:t>
            </a:r>
            <a:r>
              <a:rPr lang="en-US" sz="2260" dirty="0">
                <a:latin typeface="Arial" panose="020B0604020202020204" pitchFamily="34" charset="0"/>
                <a:cs typeface="Arial" panose="020B0604020202020204" pitchFamily="34" charset="0"/>
              </a:rPr>
              <a:t>a calculator, workout the cosine of the 60° angle for each </a:t>
            </a:r>
            <a:r>
              <a:rPr lang="en-US" sz="2260" dirty="0" smtClean="0">
                <a:latin typeface="Arial" panose="020B0604020202020204" pitchFamily="34" charset="0"/>
                <a:cs typeface="Arial" panose="020B0604020202020204" pitchFamily="34" charset="0"/>
              </a:rPr>
              <a:t>triangle.</a:t>
            </a:r>
            <a:br>
              <a:rPr lang="en-US" sz="2260" dirty="0" smtClean="0">
                <a:latin typeface="Arial" panose="020B0604020202020204" pitchFamily="34" charset="0"/>
                <a:cs typeface="Arial" panose="020B0604020202020204" pitchFamily="34" charset="0"/>
              </a:rPr>
            </a:br>
            <a:r>
              <a:rPr lang="en-US" sz="2260" dirty="0" smtClean="0">
                <a:latin typeface="Arial" panose="020B0604020202020204" pitchFamily="34" charset="0"/>
                <a:cs typeface="Arial" panose="020B0604020202020204" pitchFamily="34" charset="0"/>
              </a:rPr>
              <a:t>What </a:t>
            </a:r>
            <a:r>
              <a:rPr lang="en-US" sz="2260" dirty="0">
                <a:latin typeface="Arial" panose="020B0604020202020204" pitchFamily="34" charset="0"/>
                <a:cs typeface="Arial" panose="020B0604020202020204" pitchFamily="34" charset="0"/>
              </a:rPr>
              <a:t>do you notice?</a:t>
            </a:r>
            <a:endParaRPr lang="pl-PL" sz="2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16917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12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364</a:t>
            </a:r>
            <a:endParaRPr lang="en-GB" sz="1400" b="1" dirty="0">
              <a:latin typeface="Calibri" panose="020F0502020204030204" pitchFamily="34" charset="0"/>
            </a:endParaRPr>
          </a:p>
        </p:txBody>
      </p:sp>
      <p:sp>
        <p:nvSpPr>
          <p:cNvPr id="3" name="Rectangle 2"/>
          <p:cNvSpPr/>
          <p:nvPr/>
        </p:nvSpPr>
        <p:spPr>
          <a:xfrm>
            <a:off x="251520" y="1196752"/>
            <a:ext cx="5256584" cy="954107"/>
          </a:xfrm>
          <a:prstGeom prst="rect">
            <a:avLst/>
          </a:prstGeom>
        </p:spPr>
        <p:txBody>
          <a:bodyPr wrap="square">
            <a:spAutoFit/>
          </a:bodyPr>
          <a:lstStyle/>
          <a:p>
            <a:pPr marL="514350" indent="-514350">
              <a:buClr>
                <a:srgbClr val="C00000"/>
              </a:buClr>
              <a:buFont typeface="+mj-lt"/>
              <a:buAutoNum type="arabicPeriod" startAt="8"/>
              <a:tabLst>
                <a:tab pos="1079500" algn="l"/>
                <a:tab pos="2743200" algn="l"/>
              </a:tabLst>
            </a:pPr>
            <a:r>
              <a:rPr lang="en-US" sz="2800" dirty="0">
                <a:latin typeface="Arial" panose="020B0604020202020204" pitchFamily="34" charset="0"/>
                <a:cs typeface="Arial" panose="020B0604020202020204" pitchFamily="34" charset="0"/>
              </a:rPr>
              <a:t>Which angles are equal? Give </a:t>
            </a:r>
            <a:r>
              <a:rPr lang="en-US" sz="2800" dirty="0" smtClean="0">
                <a:latin typeface="Arial" panose="020B0604020202020204" pitchFamily="34" charset="0"/>
                <a:cs typeface="Arial" panose="020B0604020202020204" pitchFamily="34" charset="0"/>
              </a:rPr>
              <a:t>reasons.</a:t>
            </a:r>
            <a:endParaRPr lang="pl-PL"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9928" y="2099728"/>
            <a:ext cx="2979768" cy="4469651"/>
          </a:xfrm>
          <a:prstGeom prst="rect">
            <a:avLst/>
          </a:prstGeom>
        </p:spPr>
      </p:pic>
    </p:spTree>
    <p:extLst>
      <p:ext uri="{BB962C8B-B14F-4D97-AF65-F5344CB8AC3E}">
        <p14:creationId xmlns:p14="http://schemas.microsoft.com/office/powerpoint/2010/main" val="761927682"/>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385</a:t>
            </a:r>
            <a:endParaRPr lang="en-GB" sz="1400" b="1" dirty="0">
              <a:latin typeface="Calibri" panose="020F0502020204030204" pitchFamily="34" charset="0"/>
            </a:endParaRPr>
          </a:p>
        </p:txBody>
      </p:sp>
      <p:sp>
        <p:nvSpPr>
          <p:cNvPr id="3" name="Rectangle 2"/>
          <p:cNvSpPr/>
          <p:nvPr/>
        </p:nvSpPr>
        <p:spPr>
          <a:xfrm>
            <a:off x="251520" y="1780010"/>
            <a:ext cx="8568950" cy="1384995"/>
          </a:xfrm>
          <a:prstGeom prst="rect">
            <a:avLst/>
          </a:prstGeom>
        </p:spPr>
        <p:txBody>
          <a:bodyPr wrap="square">
            <a:spAutoFit/>
          </a:bodyPr>
          <a:lstStyle/>
          <a:p>
            <a:pPr>
              <a:buClr>
                <a:srgbClr val="C00000"/>
              </a:buClr>
              <a:tabLst>
                <a:tab pos="971550" algn="l"/>
                <a:tab pos="2743200" algn="l"/>
              </a:tabLst>
            </a:pPr>
            <a:r>
              <a:rPr lang="en-US" sz="2800" b="1" dirty="0" smtClean="0">
                <a:solidFill>
                  <a:srgbClr val="002060"/>
                </a:solidFill>
                <a:latin typeface="Arial" panose="020B0604020202020204" pitchFamily="34" charset="0"/>
                <a:cs typeface="Arial" panose="020B0604020202020204" pitchFamily="34" charset="0"/>
              </a:rPr>
              <a:t>Congruence</a:t>
            </a:r>
            <a:endParaRPr lang="en-US" sz="2800" b="1" dirty="0">
              <a:solidFill>
                <a:srgbClr val="002060"/>
              </a:solidFill>
              <a:latin typeface="Arial" panose="020B0604020202020204" pitchFamily="34" charset="0"/>
              <a:cs typeface="Arial" panose="020B0604020202020204" pitchFamily="34" charset="0"/>
            </a:endParaRPr>
          </a:p>
          <a:p>
            <a:pPr marL="514350" indent="-514350">
              <a:buClr>
                <a:srgbClr val="C00000"/>
              </a:buClr>
              <a:buFont typeface="+mj-lt"/>
              <a:buAutoNum type="arabicPeriod"/>
              <a:tabLst>
                <a:tab pos="971550" algn="l"/>
                <a:tab pos="2743200" algn="l"/>
              </a:tabLst>
            </a:pPr>
            <a:r>
              <a:rPr lang="en-US" sz="2800" b="1" dirty="0" smtClean="0">
                <a:solidFill>
                  <a:srgbClr val="C00000"/>
                </a:solidFill>
                <a:latin typeface="Arial" panose="020B0604020202020204" pitchFamily="34" charset="0"/>
                <a:cs typeface="Arial" panose="020B0604020202020204" pitchFamily="34" charset="0"/>
              </a:rPr>
              <a:t>Reasoning </a:t>
            </a:r>
            <a:r>
              <a:rPr lang="en-US" sz="2800" dirty="0">
                <a:latin typeface="Arial" panose="020B0604020202020204" pitchFamily="34" charset="0"/>
                <a:cs typeface="Arial" panose="020B0604020202020204" pitchFamily="34" charset="0"/>
              </a:rPr>
              <a:t>Which of these triangles is not congruent to triangle A?</a:t>
            </a:r>
            <a:endParaRPr lang="pl-PL" sz="2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84980272"/>
              </p:ext>
            </p:extLst>
          </p:nvPr>
        </p:nvGraphicFramePr>
        <p:xfrm>
          <a:off x="251518" y="1196752"/>
          <a:ext cx="8568952" cy="518160"/>
        </p:xfrm>
        <a:graphic>
          <a:graphicData uri="http://schemas.openxmlformats.org/drawingml/2006/table">
            <a:tbl>
              <a:tblPr firstRow="1" bandRow="1">
                <a:effectLst/>
                <a:tableStyleId>{5940675A-B579-460E-94D1-54222C63F5DA}</a:tableStyleId>
              </a:tblPr>
              <a:tblGrid>
                <a:gridCol w="8568952"/>
              </a:tblGrid>
              <a:tr h="368816">
                <a:tc>
                  <a:txBody>
                    <a:bodyPr/>
                    <a:lstStyle/>
                    <a:p>
                      <a:r>
                        <a:rPr lang="en-US" sz="2800" b="1" dirty="0" smtClean="0">
                          <a:latin typeface="Arial" panose="020B0604020202020204" pitchFamily="34" charset="0"/>
                          <a:cs typeface="Arial" panose="020B0604020202020204" pitchFamily="34" charset="0"/>
                        </a:rPr>
                        <a:t>12. Strengthen</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sp>
        <p:nvSpPr>
          <p:cNvPr id="6" name="Rectangle 5"/>
          <p:cNvSpPr/>
          <p:nvPr/>
        </p:nvSpPr>
        <p:spPr>
          <a:xfrm flipH="1">
            <a:off x="223752" y="5571237"/>
            <a:ext cx="8596717"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Q1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If you rotated triangles B, C and D, which one would not fit exactly on A?</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2171" y="3212976"/>
            <a:ext cx="8528301" cy="2156582"/>
          </a:xfrm>
          <a:prstGeom prst="rect">
            <a:avLst/>
          </a:prstGeom>
        </p:spPr>
      </p:pic>
    </p:spTree>
    <p:extLst>
      <p:ext uri="{BB962C8B-B14F-4D97-AF65-F5344CB8AC3E}">
        <p14:creationId xmlns:p14="http://schemas.microsoft.com/office/powerpoint/2010/main" val="2449968053"/>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386</a:t>
            </a:r>
            <a:endParaRPr lang="en-GB" sz="1400" b="1" dirty="0">
              <a:latin typeface="Calibri" panose="020F0502020204030204" pitchFamily="34" charset="0"/>
            </a:endParaRPr>
          </a:p>
        </p:txBody>
      </p:sp>
      <p:sp>
        <p:nvSpPr>
          <p:cNvPr id="3" name="Rectangle 2"/>
          <p:cNvSpPr/>
          <p:nvPr/>
        </p:nvSpPr>
        <p:spPr>
          <a:xfrm>
            <a:off x="251520" y="1249596"/>
            <a:ext cx="8568950" cy="584775"/>
          </a:xfrm>
          <a:prstGeom prst="rect">
            <a:avLst/>
          </a:prstGeom>
        </p:spPr>
        <p:txBody>
          <a:bodyPr wrap="square">
            <a:spAutoFit/>
          </a:bodyPr>
          <a:lstStyle/>
          <a:p>
            <a:pPr marL="514350" indent="-514350">
              <a:buClr>
                <a:srgbClr val="C00000"/>
              </a:buClr>
              <a:buFont typeface="+mj-lt"/>
              <a:buAutoNum type="arabicPeriod" startAt="2"/>
              <a:tabLst>
                <a:tab pos="971550" algn="l"/>
                <a:tab pos="2743200" algn="l"/>
              </a:tabLst>
            </a:pPr>
            <a:r>
              <a:rPr lang="en-US" sz="3200" dirty="0" smtClean="0">
                <a:latin typeface="Arial" panose="020B0604020202020204" pitchFamily="34" charset="0"/>
                <a:cs typeface="Arial" panose="020B0604020202020204" pitchFamily="34" charset="0"/>
              </a:rPr>
              <a:t>Which </a:t>
            </a:r>
            <a:r>
              <a:rPr lang="en-US" sz="3200" dirty="0">
                <a:latin typeface="Arial" panose="020B0604020202020204" pitchFamily="34" charset="0"/>
                <a:cs typeface="Arial" panose="020B0604020202020204" pitchFamily="34" charset="0"/>
              </a:rPr>
              <a:t>of these triangles are congruent</a:t>
            </a:r>
            <a:r>
              <a:rPr lang="en-US" sz="3200" dirty="0" smtClean="0">
                <a:latin typeface="Arial" panose="020B0604020202020204" pitchFamily="34" charset="0"/>
                <a:cs typeface="Arial" panose="020B0604020202020204" pitchFamily="34" charset="0"/>
              </a:rPr>
              <a:t>?</a:t>
            </a:r>
            <a:endParaRPr lang="pl-PL" sz="3200" dirty="0">
              <a:latin typeface="Arial" panose="020B0604020202020204" pitchFamily="34" charset="0"/>
              <a:cs typeface="Arial" panose="020B0604020202020204" pitchFamily="34" charset="0"/>
            </a:endParaRPr>
          </a:p>
        </p:txBody>
      </p:sp>
      <p:sp>
        <p:nvSpPr>
          <p:cNvPr id="6" name="Rectangle 5"/>
          <p:cNvSpPr/>
          <p:nvPr/>
        </p:nvSpPr>
        <p:spPr>
          <a:xfrm flipH="1">
            <a:off x="223752" y="5571237"/>
            <a:ext cx="8596717"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Q2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Sketch the triangles and find any missing angles.</a:t>
            </a:r>
            <a:endParaRPr lang="en-US" sz="28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98973" y="2793062"/>
            <a:ext cx="2900645" cy="1115635"/>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09942" y="2326106"/>
            <a:ext cx="1226991" cy="2311570"/>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61658" y="2028299"/>
            <a:ext cx="1758814" cy="2696845"/>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23528" y="2723887"/>
            <a:ext cx="2424374" cy="1253985"/>
          </a:xfrm>
          <a:prstGeom prst="rect">
            <a:avLst/>
          </a:prstGeom>
        </p:spPr>
      </p:pic>
    </p:spTree>
    <p:extLst>
      <p:ext uri="{BB962C8B-B14F-4D97-AF65-F5344CB8AC3E}">
        <p14:creationId xmlns:p14="http://schemas.microsoft.com/office/powerpoint/2010/main" val="403144598"/>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386</a:t>
            </a:r>
            <a:endParaRPr lang="en-GB" sz="1400" b="1" dirty="0">
              <a:latin typeface="Calibri" panose="020F0502020204030204" pitchFamily="34" charset="0"/>
            </a:endParaRPr>
          </a:p>
        </p:txBody>
      </p:sp>
      <p:sp>
        <p:nvSpPr>
          <p:cNvPr id="3" name="Rectangle 2"/>
          <p:cNvSpPr/>
          <p:nvPr/>
        </p:nvSpPr>
        <p:spPr>
          <a:xfrm>
            <a:off x="251520" y="1196752"/>
            <a:ext cx="5256584" cy="3046988"/>
          </a:xfrm>
          <a:prstGeom prst="rect">
            <a:avLst/>
          </a:prstGeom>
        </p:spPr>
        <p:txBody>
          <a:bodyPr wrap="square">
            <a:spAutoFit/>
          </a:bodyPr>
          <a:lstStyle/>
          <a:p>
            <a:pPr marL="514350" indent="-514350">
              <a:buClr>
                <a:srgbClr val="C00000"/>
              </a:buClr>
              <a:buFont typeface="+mj-lt"/>
              <a:buAutoNum type="arabicPeriod" startAt="3"/>
              <a:tabLst>
                <a:tab pos="971550" algn="l"/>
                <a:tab pos="2743200" algn="l"/>
              </a:tabLst>
            </a:pPr>
            <a:r>
              <a:rPr lang="en-US" sz="2400" dirty="0">
                <a:latin typeface="Arial" panose="020B0604020202020204" pitchFamily="34" charset="0"/>
                <a:cs typeface="Arial" panose="020B0604020202020204" pitchFamily="34" charset="0"/>
              </a:rPr>
              <a:t>Draw two right-angled congruent triangles on paper and cut them </a:t>
            </a:r>
            <a:r>
              <a:rPr lang="en-US" sz="2400" dirty="0" smtClean="0">
                <a:latin typeface="Arial" panose="020B0604020202020204" pitchFamily="34" charset="0"/>
                <a:cs typeface="Arial" panose="020B0604020202020204" pitchFamily="34" charset="0"/>
              </a:rPr>
              <a:t>out.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shapes can you make by putting these two triangles </a:t>
            </a:r>
            <a:r>
              <a:rPr lang="en-US" sz="2400" dirty="0" smtClean="0">
                <a:latin typeface="Arial" panose="020B0604020202020204" pitchFamily="34" charset="0"/>
                <a:cs typeface="Arial" panose="020B0604020202020204" pitchFamily="34" charset="0"/>
              </a:rPr>
              <a:t>together?</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You </a:t>
            </a:r>
            <a:r>
              <a:rPr lang="en-US" sz="2400" dirty="0">
                <a:latin typeface="Arial" panose="020B0604020202020204" pitchFamily="34" charset="0"/>
                <a:cs typeface="Arial" panose="020B0604020202020204" pitchFamily="34" charset="0"/>
              </a:rPr>
              <a:t>must place the </a:t>
            </a:r>
            <a:r>
              <a:rPr lang="en-US" sz="2400" dirty="0" smtClean="0">
                <a:latin typeface="Arial" panose="020B0604020202020204" pitchFamily="34" charset="0"/>
                <a:cs typeface="Arial" panose="020B0604020202020204" pitchFamily="34" charset="0"/>
              </a:rPr>
              <a:t>triangles </a:t>
            </a:r>
            <a:r>
              <a:rPr lang="en-US" sz="2400" dirty="0">
                <a:latin typeface="Arial" panose="020B0604020202020204" pitchFamily="34" charset="0"/>
                <a:cs typeface="Arial" panose="020B0604020202020204" pitchFamily="34" charset="0"/>
              </a:rPr>
              <a:t>with equal sides touching.</a:t>
            </a:r>
            <a:endParaRPr lang="pl-PL" sz="2400" dirty="0">
              <a:latin typeface="Arial" panose="020B0604020202020204" pitchFamily="34" charset="0"/>
              <a:cs typeface="Arial" panose="020B0604020202020204" pitchFamily="34" charset="0"/>
            </a:endParaRPr>
          </a:p>
        </p:txBody>
      </p:sp>
      <p:sp>
        <p:nvSpPr>
          <p:cNvPr id="6" name="Rectangle 5"/>
          <p:cNvSpPr/>
          <p:nvPr/>
        </p:nvSpPr>
        <p:spPr>
          <a:xfrm flipH="1">
            <a:off x="223752" y="4217020"/>
            <a:ext cx="5284352" cy="2308324"/>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Make </a:t>
            </a:r>
            <a:r>
              <a:rPr lang="en-US" sz="2400" dirty="0" smtClean="0">
                <a:solidFill>
                  <a:schemeClr val="tx1"/>
                </a:solidFill>
                <a:latin typeface="Arial" panose="020B0604020202020204" pitchFamily="34" charset="0"/>
                <a:cs typeface="Arial" panose="020B0604020202020204" pitchFamily="34" charset="0"/>
              </a:rPr>
              <a:t>sure that </a:t>
            </a:r>
            <a:r>
              <a:rPr lang="en-US" sz="2400" dirty="0">
                <a:solidFill>
                  <a:schemeClr val="tx1"/>
                </a:solidFill>
                <a:latin typeface="Arial" panose="020B0604020202020204" pitchFamily="34" charset="0"/>
                <a:cs typeface="Arial" panose="020B0604020202020204" pitchFamily="34" charset="0"/>
              </a:rPr>
              <a:t>sides meet exactly </a:t>
            </a:r>
            <a:r>
              <a:rPr lang="en-US" sz="2400" dirty="0" smtClean="0">
                <a:solidFill>
                  <a:schemeClr val="tx1"/>
                </a:solidFill>
                <a:latin typeface="Arial" panose="020B0604020202020204" pitchFamily="34" charset="0"/>
                <a:cs typeface="Arial" panose="020B0604020202020204" pitchFamily="34" charset="0"/>
              </a:rPr>
              <a:t>when </a:t>
            </a:r>
            <a:r>
              <a:rPr lang="en-US" sz="2400" dirty="0">
                <a:solidFill>
                  <a:schemeClr val="tx1"/>
                </a:solidFill>
                <a:latin typeface="Arial" panose="020B0604020202020204" pitchFamily="34" charset="0"/>
                <a:cs typeface="Arial" panose="020B0604020202020204" pitchFamily="34" charset="0"/>
              </a:rPr>
              <a:t>you match up </a:t>
            </a: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triangles</a:t>
            </a:r>
            <a:r>
              <a:rPr lang="en-US" sz="2400" dirty="0" smtClean="0">
                <a:solidFill>
                  <a:schemeClr val="tx1"/>
                </a:solidFill>
                <a:latin typeface="Arial" panose="020B0604020202020204" pitchFamily="34" charset="0"/>
                <a:cs typeface="Arial" panose="020B0604020202020204" pitchFamily="34" charset="0"/>
              </a:rPr>
              <a:t>.</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9268" y="5180921"/>
            <a:ext cx="3850111" cy="1248687"/>
          </a:xfrm>
          <a:prstGeom prst="rect">
            <a:avLst/>
          </a:prstGeom>
        </p:spPr>
      </p:pic>
    </p:spTree>
    <p:extLst>
      <p:ext uri="{BB962C8B-B14F-4D97-AF65-F5344CB8AC3E}">
        <p14:creationId xmlns:p14="http://schemas.microsoft.com/office/powerpoint/2010/main" val="3833398229"/>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386</a:t>
            </a:r>
            <a:endParaRPr lang="en-GB" sz="1400" b="1" dirty="0">
              <a:latin typeface="Calibri" panose="020F0502020204030204" pitchFamily="34" charset="0"/>
            </a:endParaRPr>
          </a:p>
        </p:txBody>
      </p:sp>
      <p:sp>
        <p:nvSpPr>
          <p:cNvPr id="3" name="Rectangle 2"/>
          <p:cNvSpPr/>
          <p:nvPr/>
        </p:nvSpPr>
        <p:spPr>
          <a:xfrm>
            <a:off x="251520" y="1196752"/>
            <a:ext cx="5256584" cy="830997"/>
          </a:xfrm>
          <a:prstGeom prst="rect">
            <a:avLst/>
          </a:prstGeom>
        </p:spPr>
        <p:txBody>
          <a:bodyPr wrap="square">
            <a:spAutoFit/>
          </a:bodyPr>
          <a:lstStyle/>
          <a:p>
            <a:pPr marL="514350" indent="-514350">
              <a:buClr>
                <a:srgbClr val="C00000"/>
              </a:buClr>
              <a:buFont typeface="+mj-lt"/>
              <a:buAutoNum type="arabicPeriod" startAt="4"/>
              <a:tabLst>
                <a:tab pos="971550" algn="l"/>
                <a:tab pos="2743200" algn="l"/>
              </a:tabLst>
            </a:pPr>
            <a:r>
              <a:rPr lang="en-US" sz="2400" b="1" dirty="0">
                <a:solidFill>
                  <a:srgbClr val="C00000"/>
                </a:solidFill>
                <a:latin typeface="Arial" panose="020B0604020202020204" pitchFamily="34" charset="0"/>
                <a:cs typeface="Arial" panose="020B0604020202020204" pitchFamily="34" charset="0"/>
              </a:rPr>
              <a:t>Communication</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Why are these pairs of triangles congruent?</a:t>
            </a:r>
            <a:endParaRPr lang="pl-PL" sz="2400" dirty="0">
              <a:latin typeface="Arial" panose="020B0604020202020204" pitchFamily="34" charset="0"/>
              <a:cs typeface="Arial" panose="020B0604020202020204" pitchFamily="34" charset="0"/>
            </a:endParaRPr>
          </a:p>
        </p:txBody>
      </p:sp>
      <p:sp>
        <p:nvSpPr>
          <p:cNvPr id="6" name="Rectangle 5"/>
          <p:cNvSpPr/>
          <p:nvPr/>
        </p:nvSpPr>
        <p:spPr>
          <a:xfrm flipH="1">
            <a:off x="223752" y="5786680"/>
            <a:ext cx="5284352" cy="738664"/>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 h4int</a:t>
            </a:r>
            <a:r>
              <a:rPr lang="en-US" sz="2100" dirty="0" smtClean="0">
                <a:solidFill>
                  <a:schemeClr val="tx1"/>
                </a:solidFill>
                <a:latin typeface="Arial" panose="020B0604020202020204" pitchFamily="34" charset="0"/>
                <a:cs typeface="Arial" panose="020B0604020202020204" pitchFamily="34" charset="0"/>
              </a:rPr>
              <a:t> – Choose from these conditions of congruence, AAS, SAS, SSS, RHS</a:t>
            </a:r>
            <a:endParaRPr lang="en-US" sz="21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576" y="3483584"/>
            <a:ext cx="4438541" cy="2249672"/>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8088" y="2060848"/>
            <a:ext cx="4077968" cy="1353448"/>
          </a:xfrm>
          <a:prstGeom prst="rect">
            <a:avLst/>
          </a:prstGeom>
        </p:spPr>
      </p:pic>
    </p:spTree>
    <p:extLst>
      <p:ext uri="{BB962C8B-B14F-4D97-AF65-F5344CB8AC3E}">
        <p14:creationId xmlns:p14="http://schemas.microsoft.com/office/powerpoint/2010/main" val="3871551301"/>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386</a:t>
            </a:r>
            <a:endParaRPr lang="en-GB" sz="1400" b="1" dirty="0">
              <a:latin typeface="Calibri" panose="020F0502020204030204" pitchFamily="34" charset="0"/>
            </a:endParaRPr>
          </a:p>
        </p:txBody>
      </p:sp>
      <p:sp>
        <p:nvSpPr>
          <p:cNvPr id="3" name="Rectangle 2"/>
          <p:cNvSpPr/>
          <p:nvPr/>
        </p:nvSpPr>
        <p:spPr>
          <a:xfrm>
            <a:off x="251520" y="1196752"/>
            <a:ext cx="5256584" cy="4693593"/>
          </a:xfrm>
          <a:prstGeom prst="rect">
            <a:avLst/>
          </a:prstGeom>
        </p:spPr>
        <p:txBody>
          <a:bodyPr wrap="square">
            <a:spAutoFit/>
          </a:bodyPr>
          <a:lstStyle/>
          <a:p>
            <a:pPr marL="514350" indent="-514350">
              <a:buClr>
                <a:srgbClr val="C00000"/>
              </a:buClr>
              <a:buFont typeface="+mj-lt"/>
              <a:buAutoNum type="arabicPeriod" startAt="5"/>
              <a:tabLst>
                <a:tab pos="971550" algn="l"/>
                <a:tab pos="2743200" algn="l"/>
              </a:tabLst>
            </a:pPr>
            <a:r>
              <a:rPr lang="en-US" sz="2400" b="1" dirty="0" smtClean="0">
                <a:solidFill>
                  <a:srgbClr val="C00000"/>
                </a:solidFill>
                <a:latin typeface="Arial" panose="020B0604020202020204" pitchFamily="34" charset="0"/>
                <a:cs typeface="Arial" panose="020B0604020202020204" pitchFamily="34" charset="0"/>
              </a:rPr>
              <a:t>Problem Solving / Communication</a:t>
            </a:r>
            <a:r>
              <a:rPr lang="en-US" sz="2400" dirty="0" smtClean="0">
                <a:solidFill>
                  <a:srgbClr val="C00000"/>
                </a:solidFill>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KLMN </a:t>
            </a:r>
            <a:r>
              <a:rPr lang="en-US" sz="2400" dirty="0" smtClean="0">
                <a:latin typeface="Arial" panose="020B0604020202020204" pitchFamily="34" charset="0"/>
                <a:cs typeface="Arial" panose="020B0604020202020204" pitchFamily="34" charset="0"/>
              </a:rPr>
              <a:t>is a kite.</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400" dirty="0">
                <a:latin typeface="Arial" panose="020B0604020202020204" pitchFamily="34" charset="0"/>
                <a:cs typeface="Arial" panose="020B0604020202020204" pitchFamily="34" charset="0"/>
              </a:rPr>
              <a:t>Explain why triangles </a:t>
            </a:r>
            <a:r>
              <a:rPr lang="en-US" sz="2400" i="1" dirty="0">
                <a:latin typeface="Arial" panose="020B0604020202020204" pitchFamily="34" charset="0"/>
                <a:cs typeface="Arial" panose="020B0604020202020204" pitchFamily="34" charset="0"/>
              </a:rPr>
              <a:t>KLM</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KNM</a:t>
            </a:r>
            <a:r>
              <a:rPr lang="en-US" sz="2400" dirty="0">
                <a:latin typeface="Arial" panose="020B0604020202020204" pitchFamily="34" charset="0"/>
                <a:cs typeface="Arial" panose="020B0604020202020204" pitchFamily="34" charset="0"/>
              </a:rPr>
              <a:t> are congruent, </a:t>
            </a:r>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why triangles </a:t>
            </a:r>
            <a:r>
              <a:rPr lang="en-US" sz="2400" i="1" dirty="0">
                <a:latin typeface="Arial" panose="020B0604020202020204" pitchFamily="34" charset="0"/>
                <a:cs typeface="Arial" panose="020B0604020202020204" pitchFamily="34" charset="0"/>
              </a:rPr>
              <a:t>KLN</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MLN</a:t>
            </a:r>
            <a:r>
              <a:rPr lang="en-US" sz="2400" dirty="0">
                <a:latin typeface="Arial" panose="020B0604020202020204" pitchFamily="34" charset="0"/>
                <a:cs typeface="Arial" panose="020B0604020202020204" pitchFamily="34" charset="0"/>
              </a:rPr>
              <a:t> are not congruent</a:t>
            </a:r>
            <a:r>
              <a:rPr lang="en-US" sz="2400" dirty="0" smtClean="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16784" y="2060848"/>
            <a:ext cx="2798065" cy="2145184"/>
          </a:xfrm>
          <a:prstGeom prst="rect">
            <a:avLst/>
          </a:prstGeom>
        </p:spPr>
      </p:pic>
      <p:sp>
        <p:nvSpPr>
          <p:cNvPr id="10" name="Rectangle 9"/>
          <p:cNvSpPr/>
          <p:nvPr/>
        </p:nvSpPr>
        <p:spPr>
          <a:xfrm flipH="1">
            <a:off x="251520" y="5766355"/>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Do the triangles fit exactly on to each other?</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134575032"/>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387</a:t>
            </a:r>
            <a:endParaRPr lang="en-GB" sz="1400" b="1" dirty="0">
              <a:latin typeface="Calibri" panose="020F0502020204030204" pitchFamily="34" charset="0"/>
            </a:endParaRPr>
          </a:p>
        </p:txBody>
      </p:sp>
      <p:sp>
        <p:nvSpPr>
          <p:cNvPr id="3" name="Rectangle 2"/>
          <p:cNvSpPr/>
          <p:nvPr/>
        </p:nvSpPr>
        <p:spPr>
          <a:xfrm>
            <a:off x="251520" y="1196752"/>
            <a:ext cx="5256584" cy="1631216"/>
          </a:xfrm>
          <a:prstGeom prst="rect">
            <a:avLst/>
          </a:prstGeom>
        </p:spPr>
        <p:txBody>
          <a:bodyPr wrap="square">
            <a:spAutoFit/>
          </a:bodyPr>
          <a:lstStyle/>
          <a:p>
            <a:pPr>
              <a:buClr>
                <a:srgbClr val="C00000"/>
              </a:buClr>
              <a:tabLst>
                <a:tab pos="971550" algn="l"/>
                <a:tab pos="2743200" algn="l"/>
              </a:tabLst>
            </a:pPr>
            <a:r>
              <a:rPr lang="en-US" sz="2000" b="1" dirty="0">
                <a:solidFill>
                  <a:srgbClr val="0070C0"/>
                </a:solidFill>
                <a:latin typeface="Arial" panose="020B0604020202020204" pitchFamily="34" charset="0"/>
                <a:cs typeface="Arial" panose="020B0604020202020204" pitchFamily="34" charset="0"/>
              </a:rPr>
              <a:t>Similarity in ZD shapes</a:t>
            </a:r>
          </a:p>
          <a:p>
            <a:pPr marL="514350" indent="-514350">
              <a:buClr>
                <a:srgbClr val="C00000"/>
              </a:buClr>
              <a:buFont typeface="+mj-lt"/>
              <a:buAutoNum type="arabicPeriod"/>
              <a:tabLst>
                <a:tab pos="971550" algn="l"/>
                <a:tab pos="2743200" algn="l"/>
              </a:tabLst>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each pair of similar triangles:</a:t>
            </a:r>
          </a:p>
          <a:p>
            <a:pPr marL="800100" lvl="1" indent="-342900">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name </a:t>
            </a:r>
            <a:r>
              <a:rPr lang="en-US" sz="2000" dirty="0">
                <a:latin typeface="Arial" panose="020B0604020202020204" pitchFamily="34" charset="0"/>
                <a:cs typeface="Arial" panose="020B0604020202020204" pitchFamily="34" charset="0"/>
              </a:rPr>
              <a:t>the three pairs of corresponding sides</a:t>
            </a:r>
          </a:p>
          <a:p>
            <a:pPr marL="800100" lvl="1" indent="-342900">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state </a:t>
            </a:r>
            <a:r>
              <a:rPr lang="en-US" sz="2000" dirty="0">
                <a:latin typeface="Arial" panose="020B0604020202020204" pitchFamily="34" charset="0"/>
                <a:cs typeface="Arial" panose="020B0604020202020204" pitchFamily="34" charset="0"/>
              </a:rPr>
              <a:t>which pairs of angles are equal.</a:t>
            </a:r>
            <a:endParaRPr lang="pl-PL" sz="2000" dirty="0">
              <a:latin typeface="Arial" panose="020B0604020202020204" pitchFamily="34" charset="0"/>
              <a:cs typeface="Arial" panose="020B0604020202020204" pitchFamily="34" charset="0"/>
            </a:endParaRPr>
          </a:p>
        </p:txBody>
      </p:sp>
      <p:sp>
        <p:nvSpPr>
          <p:cNvPr id="10" name="Rectangle 9"/>
          <p:cNvSpPr/>
          <p:nvPr/>
        </p:nvSpPr>
        <p:spPr>
          <a:xfrm flipH="1">
            <a:off x="251520" y="5889466"/>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Draw each pair of triangles facing the same way.</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1434" y="2797401"/>
            <a:ext cx="3476330" cy="302041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851808724"/>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387</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514350" indent="-514350">
              <a:buClr>
                <a:srgbClr val="C00000"/>
              </a:buClr>
              <a:buFont typeface="+mj-lt"/>
              <a:buAutoNum type="arabicPeriod" startAt="2"/>
              <a:tabLst>
                <a:tab pos="971550" algn="l"/>
                <a:tab pos="2743200" algn="l"/>
              </a:tabLst>
            </a:pPr>
            <a:r>
              <a:rPr lang="en-US" sz="2400" dirty="0" smtClean="0">
                <a:latin typeface="Arial" panose="020B0604020202020204" pitchFamily="34" charset="0"/>
                <a:cs typeface="Arial" panose="020B0604020202020204" pitchFamily="34" charset="0"/>
              </a:rPr>
              <a:t>Triangles C and D are similar.</a:t>
            </a:r>
          </a:p>
          <a:p>
            <a:pPr marL="971550" lvl="1" indent="-5143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Copy and complete the table showing the pairs of corresponding sides.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Use the scale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factor to work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out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and </a:t>
            </a:r>
            <a:r>
              <a:rPr lang="en-US" sz="2400" i="1" dirty="0" smtClean="0">
                <a:latin typeface="Arial" panose="020B0604020202020204" pitchFamily="34" charset="0"/>
                <a:cs typeface="Arial" panose="020B0604020202020204" pitchFamily="34" charset="0"/>
              </a:rPr>
              <a:t>y.</a:t>
            </a:r>
            <a:endParaRPr lang="pl-PL" sz="2400"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flipH="1">
                <a:off x="3275856" y="5905431"/>
                <a:ext cx="2209929" cy="61991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5</m:t>
                        </m:r>
                      </m:num>
                      <m:den>
                        <m:r>
                          <m:rPr>
                            <m:sty m:val="p"/>
                          </m:rPr>
                          <a:rPr lang="en-US" sz="2400" b="0" i="0" smtClean="0">
                            <a:solidFill>
                              <a:schemeClr val="tx1"/>
                            </a:solidFill>
                            <a:latin typeface="Cambria Math" panose="02040503050406030204" pitchFamily="18" charset="0"/>
                            <a:cs typeface="Arial" panose="020B0604020202020204" pitchFamily="34" charset="0"/>
                          </a:rPr>
                          <m:t>x</m:t>
                        </m:r>
                      </m:den>
                    </m:f>
                  </m:oMath>
                </a14:m>
                <a:r>
                  <a:rPr lang="en-US" sz="2400" dirty="0" smtClean="0">
                    <a:solidFill>
                      <a:schemeClr val="tx1"/>
                    </a:solidFill>
                    <a:latin typeface="Arial" panose="020B0604020202020204" pitchFamily="34" charset="0"/>
                    <a:cs typeface="Arial" panose="020B0604020202020204" pitchFamily="34" charset="0"/>
                  </a:rPr>
                  <a:t> = </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3275856" y="5905431"/>
                <a:ext cx="2209929" cy="619913"/>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031816" y="5886483"/>
                <a:ext cx="453970" cy="6220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sym typeface="Wingdings" panose="05000000000000000000" pitchFamily="2" charset="2"/>
                            </a:rPr>
                            <m:t></m:t>
                          </m:r>
                        </m:num>
                        <m:den>
                          <m:r>
                            <a:rPr lang="en-US" i="1">
                              <a:latin typeface="Cambria Math" panose="02040503050406030204" pitchFamily="18" charset="0"/>
                              <a:cs typeface="Arial" panose="020B0604020202020204" pitchFamily="34" charset="0"/>
                              <a:sym typeface="Wingdings" panose="05000000000000000000" pitchFamily="2" charset="2"/>
                            </a:rPr>
                            <m:t></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031816" y="5886483"/>
                <a:ext cx="453970" cy="62209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394047781"/>
                  </p:ext>
                </p:extLst>
              </p:nvPr>
            </p:nvGraphicFramePr>
            <p:xfrm>
              <a:off x="323529" y="2780536"/>
              <a:ext cx="1872208" cy="1850771"/>
            </p:xfrm>
            <a:graphic>
              <a:graphicData uri="http://schemas.openxmlformats.org/drawingml/2006/table">
                <a:tbl>
                  <a:tblPr firstRow="1" bandRow="1">
                    <a:tableStyleId>{5940675A-B579-460E-94D1-54222C63F5DA}</a:tableStyleId>
                  </a:tblPr>
                  <a:tblGrid>
                    <a:gridCol w="720079"/>
                    <a:gridCol w="590467"/>
                    <a:gridCol w="561662"/>
                  </a:tblGrid>
                  <a:tr h="313628">
                    <a:tc>
                      <a:txBody>
                        <a:bodyPr/>
                        <a:lstStyle/>
                        <a:p>
                          <a:pPr algn="ctr"/>
                          <a:r>
                            <a:rPr lang="en-US" sz="2000" b="1" i="0" dirty="0" smtClean="0">
                              <a:latin typeface="Arial" panose="020B0604020202020204" pitchFamily="34" charset="0"/>
                              <a:cs typeface="Arial" panose="020B0604020202020204" pitchFamily="34" charset="0"/>
                            </a:rPr>
                            <a:t>C</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D</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sty m:val="p"/>
                                      </m:rPr>
                                      <a:rPr lang="en-US" sz="2000" b="0" i="0" smtClean="0">
                                        <a:solidFill>
                                          <a:schemeClr val="tx1"/>
                                        </a:solidFill>
                                        <a:latin typeface="Cambria Math" panose="02040503050406030204" pitchFamily="18" charset="0"/>
                                        <a:cs typeface="Arial" panose="020B0604020202020204" pitchFamily="34" charset="0"/>
                                      </a:rPr>
                                      <m:t>C</m:t>
                                    </m:r>
                                  </m:num>
                                  <m:den>
                                    <m:r>
                                      <m:rPr>
                                        <m:sty m:val="p"/>
                                      </m:rPr>
                                      <a:rPr lang="en-US" sz="2000" b="0" i="0" smtClean="0">
                                        <a:solidFill>
                                          <a:schemeClr val="tx1"/>
                                        </a:solidFill>
                                        <a:latin typeface="Cambria Math" panose="02040503050406030204" pitchFamily="18" charset="0"/>
                                        <a:cs typeface="Arial" panose="020B0604020202020204" pitchFamily="34" charset="0"/>
                                      </a:rPr>
                                      <m:t>D</m:t>
                                    </m:r>
                                  </m:den>
                                </m:f>
                              </m:oMath>
                            </m:oMathPara>
                          </a14:m>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i="1" dirty="0" smtClean="0">
                              <a:latin typeface="Arial" panose="020B0604020202020204" pitchFamily="34" charset="0"/>
                              <a:cs typeface="Arial" panose="020B0604020202020204" pitchFamily="34" charset="0"/>
                            </a:rPr>
                            <a:t>y</a:t>
                          </a:r>
                          <a:endParaRPr lang="en-US" sz="20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394047781"/>
                  </p:ext>
                </p:extLst>
              </p:nvPr>
            </p:nvGraphicFramePr>
            <p:xfrm>
              <a:off x="323529" y="2780536"/>
              <a:ext cx="1872208" cy="1850771"/>
            </p:xfrm>
            <a:graphic>
              <a:graphicData uri="http://schemas.openxmlformats.org/drawingml/2006/table">
                <a:tbl>
                  <a:tblPr firstRow="1" bandRow="1">
                    <a:tableStyleId>{5940675A-B579-460E-94D1-54222C63F5DA}</a:tableStyleId>
                  </a:tblPr>
                  <a:tblGrid>
                    <a:gridCol w="720079"/>
                    <a:gridCol w="590467"/>
                    <a:gridCol w="561662"/>
                  </a:tblGrid>
                  <a:tr h="662051">
                    <a:tc>
                      <a:txBody>
                        <a:bodyPr/>
                        <a:lstStyle/>
                        <a:p>
                          <a:pPr algn="ctr"/>
                          <a:r>
                            <a:rPr lang="en-US" sz="2000" b="1" i="0" dirty="0" smtClean="0">
                              <a:latin typeface="Arial" panose="020B0604020202020204" pitchFamily="34" charset="0"/>
                              <a:cs typeface="Arial" panose="020B0604020202020204" pitchFamily="34" charset="0"/>
                            </a:rPr>
                            <a:t>C</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D</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235870" t="-3670" r="-2174" b="-196330"/>
                          </a:stretch>
                        </a:blipFill>
                      </a:tcPr>
                    </a:tc>
                  </a:tr>
                  <a:tr h="396240">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pPr algn="ctr"/>
                          <a:r>
                            <a:rPr lang="en-US" sz="2000" i="1" dirty="0" smtClean="0">
                              <a:latin typeface="Arial" panose="020B0604020202020204" pitchFamily="34" charset="0"/>
                              <a:cs typeface="Arial" panose="020B0604020202020204" pitchFamily="34" charset="0"/>
                            </a:rPr>
                            <a:t>y</a:t>
                          </a:r>
                          <a:endParaRPr lang="en-US" sz="20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91505" y="2756450"/>
            <a:ext cx="3222068" cy="2472750"/>
          </a:xfrm>
          <a:prstGeom prst="rect">
            <a:avLst/>
          </a:prstGeom>
        </p:spPr>
      </p:pic>
    </p:spTree>
    <p:extLst>
      <p:ext uri="{BB962C8B-B14F-4D97-AF65-F5344CB8AC3E}">
        <p14:creationId xmlns:p14="http://schemas.microsoft.com/office/powerpoint/2010/main" val="3226131252"/>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387</a:t>
            </a:r>
            <a:endParaRPr lang="en-GB" sz="1400" b="1" dirty="0">
              <a:latin typeface="Calibri" panose="020F0502020204030204" pitchFamily="34" charset="0"/>
            </a:endParaRPr>
          </a:p>
        </p:txBody>
      </p:sp>
      <p:sp>
        <p:nvSpPr>
          <p:cNvPr id="3" name="Rectangle 2"/>
          <p:cNvSpPr/>
          <p:nvPr/>
        </p:nvSpPr>
        <p:spPr>
          <a:xfrm>
            <a:off x="251520" y="1196752"/>
            <a:ext cx="3312368" cy="1569660"/>
          </a:xfrm>
          <a:prstGeom prst="rect">
            <a:avLst/>
          </a:prstGeom>
        </p:spPr>
        <p:txBody>
          <a:bodyPr wrap="square">
            <a:spAutoFit/>
          </a:bodyPr>
          <a:lstStyle/>
          <a:p>
            <a:pPr marL="514350" indent="-514350">
              <a:buClr>
                <a:srgbClr val="C00000"/>
              </a:buClr>
              <a:buFont typeface="+mj-lt"/>
              <a:buAutoNum type="arabicPeriod" startAt="3"/>
              <a:tabLst>
                <a:tab pos="971550" algn="l"/>
                <a:tab pos="2743200" algn="l"/>
              </a:tabLst>
            </a:pPr>
            <a:r>
              <a:rPr lang="en-US" sz="2400" b="1" dirty="0" smtClean="0">
                <a:solidFill>
                  <a:srgbClr val="C00000"/>
                </a:solidFill>
                <a:latin typeface="Arial" panose="020B0604020202020204" pitchFamily="34" charset="0"/>
                <a:cs typeface="Arial" panose="020B0604020202020204" pitchFamily="34" charset="0"/>
              </a:rPr>
              <a:t>Reasoning </a:t>
            </a:r>
            <a:r>
              <a:rPr lang="en-US" sz="2400" dirty="0" smtClean="0">
                <a:latin typeface="Arial" panose="020B0604020202020204" pitchFamily="34" charset="0"/>
                <a:cs typeface="Arial" panose="020B0604020202020204" pitchFamily="34" charset="0"/>
              </a:rPr>
              <a:t>Find the missing length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in these similar shapes.</a:t>
            </a:r>
            <a:endParaRPr lang="pl-PL" sz="2400"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3888" y="1196752"/>
            <a:ext cx="5266740" cy="1671980"/>
          </a:xfrm>
          <a:prstGeom prst="rect">
            <a:avLst/>
          </a:prstGeom>
        </p:spPr>
      </p:pic>
      <p:sp>
        <p:nvSpPr>
          <p:cNvPr id="13" name="Rectangle 12"/>
          <p:cNvSpPr/>
          <p:nvPr/>
        </p:nvSpPr>
        <p:spPr>
          <a:xfrm flipH="1">
            <a:off x="296393" y="2982724"/>
            <a:ext cx="8481670" cy="44627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chemeClr val="accent3">
                    <a:lumMod val="50000"/>
                  </a:schemeClr>
                </a:solidFill>
                <a:latin typeface="Arial" panose="020B0604020202020204" pitchFamily="34" charset="0"/>
                <a:cs typeface="Arial" panose="020B0604020202020204" pitchFamily="34" charset="0"/>
              </a:rPr>
              <a:t>Q3 strategy hint</a:t>
            </a:r>
            <a:r>
              <a:rPr lang="en-US" sz="2300" dirty="0" smtClean="0">
                <a:solidFill>
                  <a:schemeClr val="accent3">
                    <a:lumMod val="50000"/>
                  </a:schemeClr>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Draw a table for G and H like the one in </a:t>
            </a:r>
            <a:r>
              <a:rPr lang="en-US" sz="2300" b="1" dirty="0" smtClean="0">
                <a:solidFill>
                  <a:schemeClr val="tx1"/>
                </a:solidFill>
                <a:latin typeface="Arial" panose="020B0604020202020204" pitchFamily="34" charset="0"/>
                <a:cs typeface="Arial" panose="020B0604020202020204" pitchFamily="34" charset="0"/>
              </a:rPr>
              <a:t>Q2.</a:t>
            </a:r>
            <a:endParaRPr lang="en-US" sz="23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51519" y="3573016"/>
            <a:ext cx="8526543" cy="1200329"/>
          </a:xfrm>
          <a:prstGeom prst="rect">
            <a:avLst/>
          </a:prstGeom>
        </p:spPr>
        <p:txBody>
          <a:bodyPr wrap="square">
            <a:spAutoFit/>
          </a:bodyPr>
          <a:lstStyle/>
          <a:p>
            <a:pPr marL="514350" indent="-514350">
              <a:buClr>
                <a:srgbClr val="C00000"/>
              </a:buClr>
              <a:buFont typeface="+mj-lt"/>
              <a:buAutoNum type="arabicPeriod" startAt="4"/>
              <a:tabLst>
                <a:tab pos="971550" algn="l"/>
                <a:tab pos="2743200" algn="l"/>
              </a:tabLst>
            </a:pPr>
            <a:r>
              <a:rPr lang="en-US" sz="2400" b="1" dirty="0" smtClean="0">
                <a:solidFill>
                  <a:srgbClr val="C00000"/>
                </a:solidFill>
                <a:latin typeface="Arial" panose="020B0604020202020204" pitchFamily="34" charset="0"/>
                <a:cs typeface="Arial" panose="020B0604020202020204" pitchFamily="34" charset="0"/>
              </a:rPr>
              <a:t>Reasoning </a:t>
            </a:r>
            <a:r>
              <a:rPr lang="en-US" sz="2400" dirty="0">
                <a:latin typeface="Arial" panose="020B0604020202020204" pitchFamily="34" charset="0"/>
                <a:cs typeface="Arial" panose="020B0604020202020204" pitchFamily="34" charset="0"/>
              </a:rPr>
              <a:t>All these shapes are similar. Work out the lengths marked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with </a:t>
            </a:r>
            <a:r>
              <a:rPr lang="en-US" sz="2400" dirty="0">
                <a:latin typeface="Arial" panose="020B0604020202020204" pitchFamily="34" charset="0"/>
                <a:cs typeface="Arial" panose="020B0604020202020204" pitchFamily="34" charset="0"/>
              </a:rPr>
              <a:t>letters.</a:t>
            </a:r>
            <a:endParaRPr lang="pl-PL" sz="2400"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84183" y="4266986"/>
            <a:ext cx="5736289" cy="2330366"/>
          </a:xfrm>
          <a:prstGeom prst="rect">
            <a:avLst/>
          </a:prstGeom>
        </p:spPr>
      </p:pic>
      <p:sp>
        <p:nvSpPr>
          <p:cNvPr id="15" name="Rectangle 14"/>
          <p:cNvSpPr/>
          <p:nvPr/>
        </p:nvSpPr>
        <p:spPr>
          <a:xfrm flipH="1">
            <a:off x="264140" y="5027692"/>
            <a:ext cx="2651676" cy="1569660"/>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Q4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Sketch the triangles the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ame way up.</a:t>
            </a:r>
            <a:endParaRPr lang="en-US" sz="2400"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6416" y="3600440"/>
            <a:ext cx="548640" cy="54864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16416" y="1196752"/>
            <a:ext cx="548640" cy="548640"/>
          </a:xfrm>
          <a:prstGeom prst="rect">
            <a:avLst/>
          </a:prstGeom>
        </p:spPr>
      </p:pic>
    </p:spTree>
    <p:extLst>
      <p:ext uri="{BB962C8B-B14F-4D97-AF65-F5344CB8AC3E}">
        <p14:creationId xmlns:p14="http://schemas.microsoft.com/office/powerpoint/2010/main" val="3374063208"/>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388</a:t>
            </a:r>
            <a:endParaRPr lang="en-GB" sz="1400" b="1" dirty="0">
              <a:latin typeface="Calibri" panose="020F0502020204030204" pitchFamily="34" charset="0"/>
            </a:endParaRPr>
          </a:p>
        </p:txBody>
      </p:sp>
      <p:sp>
        <p:nvSpPr>
          <p:cNvPr id="3" name="Rectangle 2"/>
          <p:cNvSpPr/>
          <p:nvPr/>
        </p:nvSpPr>
        <p:spPr>
          <a:xfrm>
            <a:off x="251520" y="1196752"/>
            <a:ext cx="8064896" cy="477054"/>
          </a:xfrm>
          <a:prstGeom prst="rect">
            <a:avLst/>
          </a:prstGeom>
        </p:spPr>
        <p:txBody>
          <a:bodyPr wrap="square">
            <a:spAutoFit/>
          </a:bodyPr>
          <a:lstStyle/>
          <a:p>
            <a:pPr marL="514350" indent="-514350">
              <a:buClr>
                <a:srgbClr val="C00000"/>
              </a:buClr>
              <a:buFont typeface="+mj-lt"/>
              <a:buAutoNum type="arabicPeriod" startAt="5"/>
              <a:tabLst>
                <a:tab pos="971550" algn="l"/>
                <a:tab pos="2743200" algn="l"/>
              </a:tabLst>
            </a:pPr>
            <a:r>
              <a:rPr lang="en-US" sz="2500" dirty="0" smtClean="0">
                <a:latin typeface="Arial" panose="020B0604020202020204" pitchFamily="34" charset="0"/>
                <a:cs typeface="Arial" panose="020B0604020202020204" pitchFamily="34" charset="0"/>
              </a:rPr>
              <a:t>Which </a:t>
            </a:r>
            <a:r>
              <a:rPr lang="en-US" sz="2500" dirty="0">
                <a:latin typeface="Arial" panose="020B0604020202020204" pitchFamily="34" charset="0"/>
                <a:cs typeface="Arial" panose="020B0604020202020204" pitchFamily="34" charset="0"/>
              </a:rPr>
              <a:t>of these triangles are similar to triangle A?</a:t>
            </a:r>
            <a:endParaRPr lang="pl-PL" sz="2500"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576" y="1738758"/>
            <a:ext cx="7189520" cy="2842370"/>
          </a:xfrm>
          <a:prstGeom prst="rect">
            <a:avLst/>
          </a:prstGeom>
        </p:spPr>
      </p:pic>
      <p:sp>
        <p:nvSpPr>
          <p:cNvPr id="17" name="Rectangle 16"/>
          <p:cNvSpPr/>
          <p:nvPr/>
        </p:nvSpPr>
        <p:spPr>
          <a:xfrm>
            <a:off x="251520" y="4653136"/>
            <a:ext cx="8528628" cy="187220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4408" y="1196752"/>
            <a:ext cx="594098" cy="594098"/>
          </a:xfrm>
          <a:prstGeom prst="rect">
            <a:avLst/>
          </a:prstGeom>
        </p:spPr>
      </p:pic>
    </p:spTree>
    <p:extLst>
      <p:ext uri="{BB962C8B-B14F-4D97-AF65-F5344CB8AC3E}">
        <p14:creationId xmlns:p14="http://schemas.microsoft.com/office/powerpoint/2010/main" val="2080829163"/>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12 –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388</a:t>
            </a:r>
            <a:endParaRPr lang="en-GB" sz="1400" b="1" dirty="0">
              <a:latin typeface="Calibri" panose="020F0502020204030204" pitchFamily="34" charset="0"/>
            </a:endParaRPr>
          </a:p>
        </p:txBody>
      </p:sp>
      <p:sp>
        <p:nvSpPr>
          <p:cNvPr id="3" name="Rectangle 2"/>
          <p:cNvSpPr/>
          <p:nvPr/>
        </p:nvSpPr>
        <p:spPr>
          <a:xfrm>
            <a:off x="251520" y="1196752"/>
            <a:ext cx="5256584" cy="4524315"/>
          </a:xfrm>
          <a:prstGeom prst="rect">
            <a:avLst/>
          </a:prstGeom>
        </p:spPr>
        <p:txBody>
          <a:bodyPr wrap="square">
            <a:spAutoFit/>
          </a:bodyPr>
          <a:lstStyle/>
          <a:p>
            <a:pPr marL="457200" indent="-457200">
              <a:buClr>
                <a:srgbClr val="C00000"/>
              </a:buClr>
              <a:buFont typeface="+mj-lt"/>
              <a:buAutoNum type="arabicPeriod" startAt="6"/>
              <a:tabLst>
                <a:tab pos="971550" algn="l"/>
                <a:tab pos="2743200" algn="l"/>
              </a:tabLst>
            </a:pPr>
            <a:r>
              <a:rPr lang="en-US" sz="2400" b="1" dirty="0">
                <a:solidFill>
                  <a:srgbClr val="C00000"/>
                </a:solidFill>
                <a:latin typeface="Arial" panose="020B0604020202020204" pitchFamily="34" charset="0"/>
                <a:cs typeface="Arial" panose="020B0604020202020204" pitchFamily="34" charset="0"/>
              </a:rPr>
              <a:t>Reasoning / </a:t>
            </a:r>
            <a:r>
              <a:rPr lang="en-US" sz="2400" b="1" dirty="0" smtClean="0">
                <a:solidFill>
                  <a:srgbClr val="C00000"/>
                </a:solidFill>
                <a:latin typeface="Arial" panose="020B0604020202020204" pitchFamily="34" charset="0"/>
                <a:cs typeface="Arial" panose="020B0604020202020204" pitchFamily="34" charset="0"/>
              </a:rPr>
              <a:t>Communication</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diagram shows two triangles,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why</a:t>
            </a:r>
          </a:p>
          <a:p>
            <a:pPr marL="125730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a = f    </a:t>
            </a:r>
            <a:r>
              <a:rPr lang="en-US" sz="2400" dirty="0" smtClean="0">
                <a:solidFill>
                  <a:srgbClr val="C00000"/>
                </a:solidFill>
                <a:latin typeface="Arial" panose="020B0604020202020204" pitchFamily="34" charset="0"/>
                <a:cs typeface="Arial" panose="020B0604020202020204" pitchFamily="34" charset="0"/>
              </a:rPr>
              <a:t>ii.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 = e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iii.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 d</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When </a:t>
            </a:r>
            <a:r>
              <a:rPr lang="en-US" sz="2400" dirty="0">
                <a:latin typeface="Arial" panose="020B0604020202020204" pitchFamily="34" charset="0"/>
                <a:cs typeface="Arial" panose="020B0604020202020204" pitchFamily="34" charset="0"/>
              </a:rPr>
              <a:t>three pairs of angles are equal, what does this tell you about the two triangles? </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Trace </a:t>
            </a:r>
            <a:r>
              <a:rPr lang="en-US" sz="2400" dirty="0">
                <a:latin typeface="Arial" panose="020B0604020202020204" pitchFamily="34" charset="0"/>
                <a:cs typeface="Arial" panose="020B0604020202020204" pitchFamily="34" charset="0"/>
              </a:rPr>
              <a:t>each angle and compare it with its paired angle, </a:t>
            </a:r>
            <a:endParaRPr lang="en-US" sz="24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missing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lengths</a:t>
            </a:r>
            <a:r>
              <a:rPr lang="en-US" sz="2400" dirty="0">
                <a:latin typeface="Arial" panose="020B0604020202020204" pitchFamily="34" charset="0"/>
                <a:cs typeface="Arial" panose="020B0604020202020204" pitchFamily="34" charset="0"/>
              </a:rPr>
              <a:t>.</a:t>
            </a:r>
            <a:endParaRPr lang="pl-PL" sz="2400"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425" y="1268760"/>
            <a:ext cx="600039" cy="600039"/>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23326" y="4581128"/>
            <a:ext cx="2984778" cy="1961427"/>
          </a:xfrm>
          <a:prstGeom prst="rect">
            <a:avLst/>
          </a:prstGeom>
        </p:spPr>
      </p:pic>
    </p:spTree>
    <p:extLst>
      <p:ext uri="{BB962C8B-B14F-4D97-AF65-F5344CB8AC3E}">
        <p14:creationId xmlns:p14="http://schemas.microsoft.com/office/powerpoint/2010/main" val="1009677698"/>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133064</TotalTime>
  <Words>4639</Words>
  <Application>Microsoft Office PowerPoint</Application>
  <PresentationFormat>On-screen Show (4:3)</PresentationFormat>
  <Paragraphs>993</Paragraphs>
  <Slides>130</Slides>
  <Notes>130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130</vt:i4>
      </vt:variant>
    </vt:vector>
  </HeadingPairs>
  <TitlesOfParts>
    <vt:vector size="142" baseType="lpstr">
      <vt:lpstr>Arial</vt:lpstr>
      <vt:lpstr>Calibri</vt:lpstr>
      <vt:lpstr>Cambria Math</vt:lpstr>
      <vt:lpstr>Comic Sans MS</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12 – Prior Knowledge Check</vt:lpstr>
      <vt:lpstr>12 – Prior Knowledge Check</vt:lpstr>
      <vt:lpstr>12 – Prior Knowledge Check</vt:lpstr>
      <vt:lpstr>12 – Prior Knowledge Check</vt:lpstr>
      <vt:lpstr>12 – Prior Knowledge Check</vt:lpstr>
      <vt:lpstr>12 – Prior Knowledge Check</vt:lpstr>
      <vt:lpstr>12 – Prior Knowledge Check</vt:lpstr>
      <vt:lpstr>12.1 – Congruence</vt:lpstr>
      <vt:lpstr>12.1 – Congruence</vt:lpstr>
      <vt:lpstr>12.1 – Congruence</vt:lpstr>
      <vt:lpstr>12.1 – Congruence</vt:lpstr>
      <vt:lpstr>12.1 – Congruence</vt:lpstr>
      <vt:lpstr>12.1 – Congruence</vt:lpstr>
      <vt:lpstr>12.1 – Congruence</vt:lpstr>
      <vt:lpstr>12.1 – Congruence</vt:lpstr>
      <vt:lpstr>12.1 – Congruence</vt:lpstr>
      <vt:lpstr>12.1 –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12.3 –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12.4 – More Similarity</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12.5 – Similarity in 3D Models</vt:lpstr>
      <vt:lpstr>12 – Problem Solving</vt:lpstr>
      <vt:lpstr>12 – Problem Solving</vt:lpstr>
      <vt:lpstr>12 – Problem Solving</vt:lpstr>
      <vt:lpstr>12 – Problem Solving</vt:lpstr>
      <vt:lpstr>12 – Problem Solving</vt:lpstr>
      <vt:lpstr>12 – Problem Solving</vt:lpstr>
      <vt:lpstr>12 – Check Up</vt:lpstr>
      <vt:lpstr>12 – Check Up</vt:lpstr>
      <vt:lpstr>12 – Check Up</vt:lpstr>
      <vt:lpstr>12 – Check Up</vt:lpstr>
      <vt:lpstr>12 – Check Up</vt:lpstr>
      <vt:lpstr>12 – Check Up</vt:lpstr>
      <vt:lpstr>12 – Check Up</vt:lpstr>
      <vt:lpstr>12 – Check Up</vt:lpstr>
      <vt:lpstr>12 – Check Up</vt:lpstr>
      <vt:lpstr>12 – Check Up</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Strengthen</vt:lpstr>
      <vt:lpstr>12 – Extend</vt:lpstr>
      <vt:lpstr>12 – Extend</vt:lpstr>
      <vt:lpstr>12 – Extend</vt:lpstr>
      <vt:lpstr>12 – Extend</vt:lpstr>
      <vt:lpstr>12 – Extend</vt:lpstr>
      <vt:lpstr>12 – Extend</vt:lpstr>
      <vt:lpstr>12 – Extend</vt:lpstr>
      <vt:lpstr>12 – Extend</vt:lpstr>
      <vt:lpstr>12 – Extend</vt:lpstr>
      <vt:lpstr>12 – Extend</vt:lpstr>
      <vt:lpstr>12 – Extend</vt:lpstr>
      <vt:lpstr>12 – Extend</vt:lpstr>
      <vt:lpstr>12 – Extend</vt:lpstr>
      <vt:lpstr>12 – Knowledge Check</vt:lpstr>
      <vt:lpstr>12 – Knowledge Check</vt:lpstr>
      <vt:lpstr>12 – Unit Test</vt:lpstr>
      <vt:lpstr>12 – Unit Test</vt:lpstr>
      <vt:lpstr>12 – Unit Test</vt:lpstr>
      <vt:lpstr>12 – Unit Test</vt:lpstr>
      <vt:lpstr>12 – Unit Test</vt:lpstr>
      <vt:lpstr>12 – Unit Test</vt:lpstr>
      <vt:lpstr>12 – Unit Test</vt:lpstr>
      <vt:lpstr>12 – Unit Test</vt:lpstr>
      <vt:lpstr>12 – Unit Test</vt:lpstr>
      <vt:lpstr>12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9</dc:title>
  <dc:subject>Travel and Tourism</dc:subject>
  <dc:creator>Enderoth</dc:creator>
  <cp:keywords>2</cp:keywords>
  <cp:lastModifiedBy>Enderoth</cp:lastModifiedBy>
  <cp:revision>3937</cp:revision>
  <cp:lastPrinted>2014-01-22T18:25:48Z</cp:lastPrinted>
  <dcterms:created xsi:type="dcterms:W3CDTF">2008-03-12T11:01:44Z</dcterms:created>
  <dcterms:modified xsi:type="dcterms:W3CDTF">2018-10-01T19:26:09Z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